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15"/>
  </p:notesMasterIdLst>
  <p:sldIdLst>
    <p:sldId id="256" r:id="rId2"/>
    <p:sldId id="257" r:id="rId3"/>
    <p:sldId id="258" r:id="rId4"/>
    <p:sldId id="259" r:id="rId5"/>
    <p:sldId id="260" r:id="rId6"/>
    <p:sldId id="268" r:id="rId7"/>
    <p:sldId id="261" r:id="rId8"/>
    <p:sldId id="267" r:id="rId9"/>
    <p:sldId id="262" r:id="rId10"/>
    <p:sldId id="265" r:id="rId11"/>
    <p:sldId id="266" r:id="rId12"/>
    <p:sldId id="263" r:id="rId13"/>
    <p:sldId id="264" r:id="rId14"/>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55" autoAdjust="0"/>
    <p:restoredTop sz="94576" autoAdjust="0"/>
  </p:normalViewPr>
  <p:slideViewPr>
    <p:cSldViewPr>
      <p:cViewPr varScale="1">
        <p:scale>
          <a:sx n="73" d="100"/>
          <a:sy n="73" d="100"/>
        </p:scale>
        <p:origin x="-1074" y="-102"/>
      </p:cViewPr>
      <p:guideLst>
        <p:guide orient="horz" pos="2160"/>
        <p:guide pos="2880"/>
      </p:guideLst>
    </p:cSldViewPr>
  </p:slideViewPr>
  <p:outlineViewPr>
    <p:cViewPr>
      <p:scale>
        <a:sx n="33" d="100"/>
        <a:sy n="33" d="100"/>
      </p:scale>
      <p:origin x="0" y="3006"/>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32E5089-2420-447D-97EB-30655A7AE824}" type="doc">
      <dgm:prSet loTypeId="urn:microsoft.com/office/officeart/2005/8/layout/radial4" loCatId="relationship" qsTypeId="urn:microsoft.com/office/officeart/2005/8/quickstyle/simple3" qsCatId="simple" csTypeId="urn:microsoft.com/office/officeart/2005/8/colors/accent1_2" csCatId="accent1" phldr="1"/>
      <dgm:spPr/>
      <dgm:t>
        <a:bodyPr/>
        <a:lstStyle/>
        <a:p>
          <a:endParaRPr lang="de-DE"/>
        </a:p>
      </dgm:t>
    </dgm:pt>
    <dgm:pt modelId="{79341211-84A9-4D18-977C-5FF1764D016C}">
      <dgm:prSet phldrT="[Text]"/>
      <dgm:spPr/>
      <dgm:t>
        <a:bodyPr/>
        <a:lstStyle/>
        <a:p>
          <a:r>
            <a:rPr lang="de-DE" dirty="0" smtClean="0"/>
            <a:t>Wahrheit</a:t>
          </a:r>
          <a:endParaRPr lang="de-DE" dirty="0"/>
        </a:p>
      </dgm:t>
    </dgm:pt>
    <dgm:pt modelId="{5872A4E5-8525-4D0C-9182-5B4E825E7FF0}" type="parTrans" cxnId="{2A08DA5C-AEDC-49BB-ABD0-7B89E0B83CDE}">
      <dgm:prSet/>
      <dgm:spPr/>
      <dgm:t>
        <a:bodyPr/>
        <a:lstStyle/>
        <a:p>
          <a:endParaRPr lang="de-DE"/>
        </a:p>
      </dgm:t>
    </dgm:pt>
    <dgm:pt modelId="{34D0BFFA-8762-437D-A3B4-2BCE2896E01C}" type="sibTrans" cxnId="{2A08DA5C-AEDC-49BB-ABD0-7B89E0B83CDE}">
      <dgm:prSet/>
      <dgm:spPr/>
      <dgm:t>
        <a:bodyPr/>
        <a:lstStyle/>
        <a:p>
          <a:endParaRPr lang="de-DE"/>
        </a:p>
      </dgm:t>
    </dgm:pt>
    <dgm:pt modelId="{ACE6B18F-25E5-4FAB-8EF9-18E5CC5B814F}">
      <dgm:prSet phldrT="[Text]"/>
      <dgm:spPr/>
      <dgm:t>
        <a:bodyPr/>
        <a:lstStyle/>
        <a:p>
          <a:pPr algn="l"/>
          <a:r>
            <a:rPr lang="de-DE" dirty="0" smtClean="0">
              <a:sym typeface="Wingdings" pitchFamily="2" charset="2"/>
            </a:rPr>
            <a:t>Natur</a:t>
          </a:r>
        </a:p>
        <a:p>
          <a:pPr algn="l"/>
          <a:r>
            <a:rPr lang="de-DE" dirty="0" smtClean="0">
              <a:sym typeface="Wingdings" pitchFamily="2" charset="2"/>
            </a:rPr>
            <a:t></a:t>
          </a:r>
          <a:r>
            <a:rPr lang="de-DE" dirty="0" smtClean="0"/>
            <a:t>Fakten</a:t>
          </a:r>
        </a:p>
        <a:p>
          <a:pPr algn="l"/>
          <a:r>
            <a:rPr lang="de-DE" dirty="0" smtClean="0">
              <a:sym typeface="Wingdings" pitchFamily="2" charset="2"/>
            </a:rPr>
            <a:t></a:t>
          </a:r>
          <a:r>
            <a:rPr lang="de-DE" dirty="0" smtClean="0"/>
            <a:t>Objektiv</a:t>
          </a:r>
        </a:p>
        <a:p>
          <a:pPr algn="l"/>
          <a:r>
            <a:rPr lang="de-DE" dirty="0" smtClean="0">
              <a:sym typeface="Wingdings" pitchFamily="2" charset="2"/>
            </a:rPr>
            <a:t></a:t>
          </a:r>
          <a:r>
            <a:rPr lang="de-DE" dirty="0" smtClean="0"/>
            <a:t>Experimentell</a:t>
          </a:r>
        </a:p>
        <a:p>
          <a:pPr algn="l"/>
          <a:r>
            <a:rPr lang="de-DE" dirty="0" smtClean="0">
              <a:sym typeface="Wingdings" pitchFamily="2" charset="2"/>
            </a:rPr>
            <a:t></a:t>
          </a:r>
          <a:r>
            <a:rPr lang="de-DE" dirty="0" smtClean="0"/>
            <a:t>Falsifizierbar</a:t>
          </a:r>
          <a:endParaRPr lang="de-DE" dirty="0"/>
        </a:p>
      </dgm:t>
    </dgm:pt>
    <dgm:pt modelId="{7F8C5C4F-8BF8-46D8-AE9A-7BDC9F029EAD}" type="parTrans" cxnId="{6CF9A7F9-5FA2-44C9-85F2-4792B803E892}">
      <dgm:prSet/>
      <dgm:spPr/>
      <dgm:t>
        <a:bodyPr/>
        <a:lstStyle/>
        <a:p>
          <a:endParaRPr lang="de-DE"/>
        </a:p>
      </dgm:t>
    </dgm:pt>
    <dgm:pt modelId="{A3BF3DA9-5E7D-4EAC-8828-FA6F7D30B575}" type="sibTrans" cxnId="{6CF9A7F9-5FA2-44C9-85F2-4792B803E892}">
      <dgm:prSet/>
      <dgm:spPr/>
      <dgm:t>
        <a:bodyPr/>
        <a:lstStyle/>
        <a:p>
          <a:endParaRPr lang="de-DE"/>
        </a:p>
      </dgm:t>
    </dgm:pt>
    <dgm:pt modelId="{18A511F9-4D4B-4592-BB59-090D316519A8}">
      <dgm:prSet phldrT="[Text]"/>
      <dgm:spPr/>
      <dgm:t>
        <a:bodyPr/>
        <a:lstStyle/>
        <a:p>
          <a:pPr algn="l"/>
          <a:r>
            <a:rPr lang="de-DE" dirty="0" smtClean="0">
              <a:sym typeface="Wingdings" pitchFamily="2" charset="2"/>
            </a:rPr>
            <a:t>Mensch</a:t>
          </a:r>
        </a:p>
        <a:p>
          <a:pPr algn="l"/>
          <a:r>
            <a:rPr lang="de-DE" dirty="0" smtClean="0">
              <a:sym typeface="Wingdings" pitchFamily="2" charset="2"/>
            </a:rPr>
            <a:t>Gefühle</a:t>
          </a:r>
        </a:p>
        <a:p>
          <a:pPr algn="l"/>
          <a:r>
            <a:rPr lang="de-DE" dirty="0" smtClean="0">
              <a:sym typeface="Wingdings" pitchFamily="2" charset="2"/>
            </a:rPr>
            <a:t>Erfahrungen </a:t>
          </a:r>
        </a:p>
        <a:p>
          <a:pPr algn="l"/>
          <a:r>
            <a:rPr lang="de-DE" dirty="0" smtClean="0">
              <a:sym typeface="Wingdings" pitchFamily="2" charset="2"/>
            </a:rPr>
            <a:t>Subjektiv</a:t>
          </a:r>
        </a:p>
        <a:p>
          <a:pPr algn="l"/>
          <a:r>
            <a:rPr lang="de-DE" dirty="0" smtClean="0">
              <a:sym typeface="Wingdings" pitchFamily="2" charset="2"/>
            </a:rPr>
            <a:t>Glaubwürdig</a:t>
          </a:r>
          <a:endParaRPr lang="de-DE" dirty="0"/>
        </a:p>
      </dgm:t>
    </dgm:pt>
    <dgm:pt modelId="{697F2D7F-07A6-4226-B00A-6103E946CFC4}" type="parTrans" cxnId="{83EA0B3E-33DB-4BF8-83E8-591BDB30ECAF}">
      <dgm:prSet/>
      <dgm:spPr/>
      <dgm:t>
        <a:bodyPr/>
        <a:lstStyle/>
        <a:p>
          <a:endParaRPr lang="de-DE"/>
        </a:p>
      </dgm:t>
    </dgm:pt>
    <dgm:pt modelId="{09EC5850-1CD5-4775-98D8-656D2A140969}" type="sibTrans" cxnId="{83EA0B3E-33DB-4BF8-83E8-591BDB30ECAF}">
      <dgm:prSet/>
      <dgm:spPr/>
      <dgm:t>
        <a:bodyPr/>
        <a:lstStyle/>
        <a:p>
          <a:endParaRPr lang="de-DE"/>
        </a:p>
      </dgm:t>
    </dgm:pt>
    <dgm:pt modelId="{673714C6-F975-4156-9A2F-54F8CF4170E0}" type="pres">
      <dgm:prSet presAssocID="{732E5089-2420-447D-97EB-30655A7AE824}" presName="cycle" presStyleCnt="0">
        <dgm:presLayoutVars>
          <dgm:chMax val="1"/>
          <dgm:dir/>
          <dgm:animLvl val="ctr"/>
          <dgm:resizeHandles val="exact"/>
        </dgm:presLayoutVars>
      </dgm:prSet>
      <dgm:spPr/>
      <dgm:t>
        <a:bodyPr/>
        <a:lstStyle/>
        <a:p>
          <a:endParaRPr lang="de-DE"/>
        </a:p>
      </dgm:t>
    </dgm:pt>
    <dgm:pt modelId="{01D14BA1-B822-44A1-9362-32E84A620C95}" type="pres">
      <dgm:prSet presAssocID="{79341211-84A9-4D18-977C-5FF1764D016C}" presName="centerShape" presStyleLbl="node0" presStyleIdx="0" presStyleCnt="1" custScaleX="75215" custScaleY="77152" custLinFactNeighborX="-509" custLinFactNeighborY="-37760"/>
      <dgm:spPr/>
      <dgm:t>
        <a:bodyPr/>
        <a:lstStyle/>
        <a:p>
          <a:endParaRPr lang="de-DE"/>
        </a:p>
      </dgm:t>
    </dgm:pt>
    <dgm:pt modelId="{52484F0B-B815-4F6D-A661-C86CE758071B}" type="pres">
      <dgm:prSet presAssocID="{7F8C5C4F-8BF8-46D8-AE9A-7BDC9F029EAD}" presName="parTrans" presStyleLbl="bgSibTrans2D1" presStyleIdx="0" presStyleCnt="2"/>
      <dgm:spPr/>
      <dgm:t>
        <a:bodyPr/>
        <a:lstStyle/>
        <a:p>
          <a:endParaRPr lang="de-DE"/>
        </a:p>
      </dgm:t>
    </dgm:pt>
    <dgm:pt modelId="{98BCA715-BF42-4D87-80C2-2ACBE96B9EBB}" type="pres">
      <dgm:prSet presAssocID="{ACE6B18F-25E5-4FAB-8EF9-18E5CC5B814F}" presName="node" presStyleLbl="node1" presStyleIdx="0" presStyleCnt="2" custScaleX="92758" custScaleY="108414" custRadScaleRad="88040" custRadScaleInc="-38904">
        <dgm:presLayoutVars>
          <dgm:bulletEnabled val="1"/>
        </dgm:presLayoutVars>
      </dgm:prSet>
      <dgm:spPr/>
      <dgm:t>
        <a:bodyPr/>
        <a:lstStyle/>
        <a:p>
          <a:endParaRPr lang="de-DE"/>
        </a:p>
      </dgm:t>
    </dgm:pt>
    <dgm:pt modelId="{DEBFB038-E5CB-43F1-9CBE-38DF33185F84}" type="pres">
      <dgm:prSet presAssocID="{697F2D7F-07A6-4226-B00A-6103E946CFC4}" presName="parTrans" presStyleLbl="bgSibTrans2D1" presStyleIdx="1" presStyleCnt="2"/>
      <dgm:spPr/>
      <dgm:t>
        <a:bodyPr/>
        <a:lstStyle/>
        <a:p>
          <a:endParaRPr lang="de-DE"/>
        </a:p>
      </dgm:t>
    </dgm:pt>
    <dgm:pt modelId="{A9561D25-3FFF-48B4-8955-5AAB1C545253}" type="pres">
      <dgm:prSet presAssocID="{18A511F9-4D4B-4592-BB59-090D316519A8}" presName="node" presStyleLbl="node1" presStyleIdx="1" presStyleCnt="2" custScaleX="89457" custScaleY="112229" custRadScaleRad="81874" custRadScaleInc="39109">
        <dgm:presLayoutVars>
          <dgm:bulletEnabled val="1"/>
        </dgm:presLayoutVars>
      </dgm:prSet>
      <dgm:spPr/>
      <dgm:t>
        <a:bodyPr/>
        <a:lstStyle/>
        <a:p>
          <a:endParaRPr lang="de-DE"/>
        </a:p>
      </dgm:t>
    </dgm:pt>
  </dgm:ptLst>
  <dgm:cxnLst>
    <dgm:cxn modelId="{8DF5C8B7-6EDC-4C77-91AD-8A9894F01654}" type="presOf" srcId="{7F8C5C4F-8BF8-46D8-AE9A-7BDC9F029EAD}" destId="{52484F0B-B815-4F6D-A661-C86CE758071B}" srcOrd="0" destOrd="0" presId="urn:microsoft.com/office/officeart/2005/8/layout/radial4"/>
    <dgm:cxn modelId="{83EA0B3E-33DB-4BF8-83E8-591BDB30ECAF}" srcId="{79341211-84A9-4D18-977C-5FF1764D016C}" destId="{18A511F9-4D4B-4592-BB59-090D316519A8}" srcOrd="1" destOrd="0" parTransId="{697F2D7F-07A6-4226-B00A-6103E946CFC4}" sibTransId="{09EC5850-1CD5-4775-98D8-656D2A140969}"/>
    <dgm:cxn modelId="{F7A497E0-02D0-4413-B030-262936BA7812}" type="presOf" srcId="{732E5089-2420-447D-97EB-30655A7AE824}" destId="{673714C6-F975-4156-9A2F-54F8CF4170E0}" srcOrd="0" destOrd="0" presId="urn:microsoft.com/office/officeart/2005/8/layout/radial4"/>
    <dgm:cxn modelId="{0E4CF05F-2638-4E5C-A95E-1A8F12EA876F}" type="presOf" srcId="{18A511F9-4D4B-4592-BB59-090D316519A8}" destId="{A9561D25-3FFF-48B4-8955-5AAB1C545253}" srcOrd="0" destOrd="0" presId="urn:microsoft.com/office/officeart/2005/8/layout/radial4"/>
    <dgm:cxn modelId="{86D091FE-25AF-4FE8-A395-727EDB5D0F4F}" type="presOf" srcId="{79341211-84A9-4D18-977C-5FF1764D016C}" destId="{01D14BA1-B822-44A1-9362-32E84A620C95}" srcOrd="0" destOrd="0" presId="urn:microsoft.com/office/officeart/2005/8/layout/radial4"/>
    <dgm:cxn modelId="{5D41FCEC-CD3F-4665-8A0F-F03B3A9AB848}" type="presOf" srcId="{ACE6B18F-25E5-4FAB-8EF9-18E5CC5B814F}" destId="{98BCA715-BF42-4D87-80C2-2ACBE96B9EBB}" srcOrd="0" destOrd="0" presId="urn:microsoft.com/office/officeart/2005/8/layout/radial4"/>
    <dgm:cxn modelId="{6CF9A7F9-5FA2-44C9-85F2-4792B803E892}" srcId="{79341211-84A9-4D18-977C-5FF1764D016C}" destId="{ACE6B18F-25E5-4FAB-8EF9-18E5CC5B814F}" srcOrd="0" destOrd="0" parTransId="{7F8C5C4F-8BF8-46D8-AE9A-7BDC9F029EAD}" sibTransId="{A3BF3DA9-5E7D-4EAC-8828-FA6F7D30B575}"/>
    <dgm:cxn modelId="{2A08DA5C-AEDC-49BB-ABD0-7B89E0B83CDE}" srcId="{732E5089-2420-447D-97EB-30655A7AE824}" destId="{79341211-84A9-4D18-977C-5FF1764D016C}" srcOrd="0" destOrd="0" parTransId="{5872A4E5-8525-4D0C-9182-5B4E825E7FF0}" sibTransId="{34D0BFFA-8762-437D-A3B4-2BCE2896E01C}"/>
    <dgm:cxn modelId="{C2782E49-AF1A-4F15-954D-68DC6F65672D}" type="presOf" srcId="{697F2D7F-07A6-4226-B00A-6103E946CFC4}" destId="{DEBFB038-E5CB-43F1-9CBE-38DF33185F84}" srcOrd="0" destOrd="0" presId="urn:microsoft.com/office/officeart/2005/8/layout/radial4"/>
    <dgm:cxn modelId="{AB76678F-D0C3-4E54-BA1B-FC650CA57CBE}" type="presParOf" srcId="{673714C6-F975-4156-9A2F-54F8CF4170E0}" destId="{01D14BA1-B822-44A1-9362-32E84A620C95}" srcOrd="0" destOrd="0" presId="urn:microsoft.com/office/officeart/2005/8/layout/radial4"/>
    <dgm:cxn modelId="{D07D649F-1A82-4B7F-9C4F-90D3CDADC5B6}" type="presParOf" srcId="{673714C6-F975-4156-9A2F-54F8CF4170E0}" destId="{52484F0B-B815-4F6D-A661-C86CE758071B}" srcOrd="1" destOrd="0" presId="urn:microsoft.com/office/officeart/2005/8/layout/radial4"/>
    <dgm:cxn modelId="{A1977A08-EAC0-4716-9189-32D98373586E}" type="presParOf" srcId="{673714C6-F975-4156-9A2F-54F8CF4170E0}" destId="{98BCA715-BF42-4D87-80C2-2ACBE96B9EBB}" srcOrd="2" destOrd="0" presId="urn:microsoft.com/office/officeart/2005/8/layout/radial4"/>
    <dgm:cxn modelId="{77B67174-A33D-44D7-928E-B808CBDDD3B9}" type="presParOf" srcId="{673714C6-F975-4156-9A2F-54F8CF4170E0}" destId="{DEBFB038-E5CB-43F1-9CBE-38DF33185F84}" srcOrd="3" destOrd="0" presId="urn:microsoft.com/office/officeart/2005/8/layout/radial4"/>
    <dgm:cxn modelId="{7563A1A7-3510-41FF-8FFD-5A4BEC395A3E}" type="presParOf" srcId="{673714C6-F975-4156-9A2F-54F8CF4170E0}" destId="{A9561D25-3FFF-48B4-8955-5AAB1C545253}" srcOrd="4" destOrd="0" presId="urn:microsoft.com/office/officeart/2005/8/layout/radial4"/>
  </dgm:cxnLst>
  <dgm:bg/>
  <dgm:whole/>
</dgm:dataModel>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1C982EB-469C-4F04-96FA-0FBA186114E1}" type="datetimeFigureOut">
              <a:rPr lang="de-DE" smtClean="0"/>
              <a:pPr/>
              <a:t>18.03.2013</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DA07F6-9512-444D-B816-374C4739051E}" type="slidenum">
              <a:rPr lang="de-DE" smtClean="0"/>
              <a:pPr/>
              <a:t>‹Nr.›</a:t>
            </a:fld>
            <a:endParaRPr lang="de-D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8ADA07F6-9512-444D-B816-374C4739051E}" type="slidenum">
              <a:rPr lang="de-DE" smtClean="0"/>
              <a:pPr/>
              <a:t>12</a:t>
            </a:fld>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23" name="Rechteck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hteck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hteck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hteck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hteck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Abgerundetes Rechteck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Abgerundetes Rechteck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hteck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hteck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hteck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hteck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el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de-DE" smtClean="0"/>
              <a:t>Titelmasterformat durch Klicken bearbeiten</a:t>
            </a:r>
            <a:endParaRPr kumimoji="0" lang="en-US"/>
          </a:p>
        </p:txBody>
      </p:sp>
      <p:sp>
        <p:nvSpPr>
          <p:cNvPr id="9" name="Untertitel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de-DE" smtClean="0"/>
              <a:t>Formatvorlage des Untertitelmasters durch Klicken bearbeiten</a:t>
            </a:r>
            <a:endParaRPr kumimoji="0" lang="en-US"/>
          </a:p>
        </p:txBody>
      </p:sp>
      <p:sp>
        <p:nvSpPr>
          <p:cNvPr id="28" name="Datumsplatzhalter 27"/>
          <p:cNvSpPr>
            <a:spLocks noGrp="1"/>
          </p:cNvSpPr>
          <p:nvPr>
            <p:ph type="dt" sz="half" idx="10"/>
          </p:nvPr>
        </p:nvSpPr>
        <p:spPr>
          <a:xfrm>
            <a:off x="6705600" y="4206240"/>
            <a:ext cx="960120" cy="457200"/>
          </a:xfrm>
        </p:spPr>
        <p:txBody>
          <a:bodyPr/>
          <a:lstStyle/>
          <a:p>
            <a:fld id="{9F6E6849-DF3A-4659-9F74-9C38E50EF545}" type="datetimeFigureOut">
              <a:rPr lang="de-DE" smtClean="0"/>
              <a:pPr/>
              <a:t>18.03.2013</a:t>
            </a:fld>
            <a:endParaRPr lang="de-DE"/>
          </a:p>
        </p:txBody>
      </p:sp>
      <p:sp>
        <p:nvSpPr>
          <p:cNvPr id="17" name="Fußzeilenplatzhalter 16"/>
          <p:cNvSpPr>
            <a:spLocks noGrp="1"/>
          </p:cNvSpPr>
          <p:nvPr>
            <p:ph type="ftr" sz="quarter" idx="11"/>
          </p:nvPr>
        </p:nvSpPr>
        <p:spPr>
          <a:xfrm>
            <a:off x="5410200" y="4205288"/>
            <a:ext cx="1295400" cy="457200"/>
          </a:xfrm>
        </p:spPr>
        <p:txBody>
          <a:bodyPr/>
          <a:lstStyle/>
          <a:p>
            <a:endParaRPr lang="de-DE"/>
          </a:p>
        </p:txBody>
      </p:sp>
      <p:sp>
        <p:nvSpPr>
          <p:cNvPr id="29" name="Foliennummernplatzhalt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05F26B27-D09B-4181-BDD0-1288C89C90E7}" type="slidenum">
              <a:rPr lang="de-DE" smtClean="0"/>
              <a:pPr/>
              <a:t>‹Nr.›</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p:txBody>
          <a:bodyPr vert="eaVer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9F6E6849-DF3A-4659-9F74-9C38E50EF545}" type="datetimeFigureOut">
              <a:rPr lang="de-DE" smtClean="0"/>
              <a:pPr/>
              <a:t>18.03.2013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5F26B27-D09B-4181-BDD0-1288C89C90E7}" type="slidenum">
              <a:rPr lang="de-DE" smtClean="0"/>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781800" y="1143000"/>
            <a:ext cx="1905000" cy="5486400"/>
          </a:xfrm>
        </p:spPr>
        <p:txBody>
          <a:bodyPr vert="eaVert"/>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a:xfrm>
            <a:off x="457200" y="1143000"/>
            <a:ext cx="6248400" cy="5486400"/>
          </a:xfrm>
        </p:spPr>
        <p:txBody>
          <a:bodyPr vert="eaVer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9F6E6849-DF3A-4659-9F74-9C38E50EF545}" type="datetimeFigureOut">
              <a:rPr lang="de-DE" smtClean="0"/>
              <a:pPr/>
              <a:t>18.03.2013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5F26B27-D09B-4181-BDD0-1288C89C90E7}" type="slidenum">
              <a:rPr lang="de-DE" smtClean="0"/>
              <a:pPr/>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Inhaltsplatzhalter 2"/>
          <p:cNvSpPr>
            <a:spLocks noGrp="1"/>
          </p:cNvSpPr>
          <p:nvPr>
            <p:ph idx="1"/>
          </p:nvPr>
        </p:nvSpPr>
        <p:spPr/>
        <p:txBody>
          <a:body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9F6E6849-DF3A-4659-9F74-9C38E50EF545}" type="datetimeFigureOut">
              <a:rPr lang="de-DE" smtClean="0"/>
              <a:pPr/>
              <a:t>18.03.2013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5F26B27-D09B-4181-BDD0-1288C89C90E7}" type="slidenum">
              <a:rPr lang="de-DE" smtClean="0"/>
              <a:pPr/>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de-DE" smtClean="0"/>
              <a:t>Titelmasterformat durch Klicken bearbeiten</a:t>
            </a:r>
            <a:endParaRPr kumimoji="0" lang="en-US"/>
          </a:p>
        </p:txBody>
      </p:sp>
      <p:sp>
        <p:nvSpPr>
          <p:cNvPr id="3" name="Textplatzhalt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de-DE" smtClean="0"/>
              <a:t>Textmasterformate durch Klicken bearbeiten</a:t>
            </a:r>
          </a:p>
        </p:txBody>
      </p:sp>
      <p:sp>
        <p:nvSpPr>
          <p:cNvPr id="4" name="Datumsplatzhalter 3"/>
          <p:cNvSpPr>
            <a:spLocks noGrp="1"/>
          </p:cNvSpPr>
          <p:nvPr>
            <p:ph type="dt" sz="half" idx="10"/>
          </p:nvPr>
        </p:nvSpPr>
        <p:spPr/>
        <p:txBody>
          <a:bodyPr/>
          <a:lstStyle/>
          <a:p>
            <a:fld id="{9F6E6849-DF3A-4659-9F74-9C38E50EF545}" type="datetimeFigureOut">
              <a:rPr lang="de-DE" smtClean="0"/>
              <a:pPr/>
              <a:t>18.03.2013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5F26B27-D09B-4181-BDD0-1288C89C90E7}" type="slidenum">
              <a:rPr lang="de-DE" smtClean="0"/>
              <a:pPr/>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Inhaltsplatzhalt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Inhaltsplatzhalt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5" name="Datumsplatzhalter 4"/>
          <p:cNvSpPr>
            <a:spLocks noGrp="1"/>
          </p:cNvSpPr>
          <p:nvPr>
            <p:ph type="dt" sz="half" idx="10"/>
          </p:nvPr>
        </p:nvSpPr>
        <p:spPr/>
        <p:txBody>
          <a:bodyPr/>
          <a:lstStyle/>
          <a:p>
            <a:fld id="{9F6E6849-DF3A-4659-9F74-9C38E50EF545}" type="datetimeFigureOut">
              <a:rPr lang="de-DE" smtClean="0"/>
              <a:pPr/>
              <a:t>18.03.2013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05F26B27-D09B-4181-BDD0-1288C89C90E7}" type="slidenum">
              <a:rPr lang="de-DE" smtClean="0"/>
              <a:pPr/>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381000" y="1143000"/>
            <a:ext cx="8382000" cy="1069848"/>
          </a:xfrm>
        </p:spPr>
        <p:txBody>
          <a:bodyPr anchor="ctr"/>
          <a:lstStyle>
            <a:lvl1pPr>
              <a:defRPr sz="4000" b="0" i="0" cap="none" baseline="0"/>
            </a:lvl1pPr>
          </a:lstStyle>
          <a:p>
            <a:r>
              <a:rPr kumimoji="0" lang="de-DE" smtClean="0"/>
              <a:t>Titelmasterformat durch Klicken bearbeiten</a:t>
            </a:r>
            <a:endParaRPr kumimoji="0" lang="en-US"/>
          </a:p>
        </p:txBody>
      </p:sp>
      <p:sp>
        <p:nvSpPr>
          <p:cNvPr id="3" name="Textplatzhalt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Textmasterformate durch Klicken bearbeiten</a:t>
            </a:r>
          </a:p>
        </p:txBody>
      </p:sp>
      <p:sp>
        <p:nvSpPr>
          <p:cNvPr id="4" name="Textplatzhalt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Textmasterformate durch Klicken bearbeiten</a:t>
            </a:r>
          </a:p>
        </p:txBody>
      </p:sp>
      <p:sp>
        <p:nvSpPr>
          <p:cNvPr id="5" name="Inhaltsplatzhalt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6" name="Inhaltsplatzhalt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26" name="Datumsplatzhalter 25"/>
          <p:cNvSpPr>
            <a:spLocks noGrp="1"/>
          </p:cNvSpPr>
          <p:nvPr>
            <p:ph type="dt" sz="half" idx="10"/>
          </p:nvPr>
        </p:nvSpPr>
        <p:spPr/>
        <p:txBody>
          <a:bodyPr rtlCol="0"/>
          <a:lstStyle/>
          <a:p>
            <a:fld id="{9F6E6849-DF3A-4659-9F74-9C38E50EF545}" type="datetimeFigureOut">
              <a:rPr lang="de-DE" smtClean="0"/>
              <a:pPr/>
              <a:t>18.03.2013</a:t>
            </a:fld>
            <a:endParaRPr lang="de-DE"/>
          </a:p>
        </p:txBody>
      </p:sp>
      <p:sp>
        <p:nvSpPr>
          <p:cNvPr id="27" name="Foliennummernplatzhalter 26"/>
          <p:cNvSpPr>
            <a:spLocks noGrp="1"/>
          </p:cNvSpPr>
          <p:nvPr>
            <p:ph type="sldNum" sz="quarter" idx="11"/>
          </p:nvPr>
        </p:nvSpPr>
        <p:spPr/>
        <p:txBody>
          <a:bodyPr rtlCol="0"/>
          <a:lstStyle/>
          <a:p>
            <a:fld id="{05F26B27-D09B-4181-BDD0-1288C89C90E7}" type="slidenum">
              <a:rPr lang="de-DE" smtClean="0"/>
              <a:pPr/>
              <a:t>‹Nr.›</a:t>
            </a:fld>
            <a:endParaRPr lang="de-DE"/>
          </a:p>
        </p:txBody>
      </p:sp>
      <p:sp>
        <p:nvSpPr>
          <p:cNvPr id="28" name="Fußzeilenplatzhalter 27"/>
          <p:cNvSpPr>
            <a:spLocks noGrp="1"/>
          </p:cNvSpPr>
          <p:nvPr>
            <p:ph type="ftr" sz="quarter" idx="12"/>
          </p:nvPr>
        </p:nvSpPr>
        <p:spPr/>
        <p:txBody>
          <a:bodyPr rtlCol="0"/>
          <a:lstStyle/>
          <a:p>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de-DE" smtClean="0"/>
              <a:t>Titelmasterformat durch Klicken bearbeiten</a:t>
            </a:r>
            <a:endParaRPr kumimoji="0" lang="en-US"/>
          </a:p>
        </p:txBody>
      </p:sp>
      <p:sp>
        <p:nvSpPr>
          <p:cNvPr id="3" name="Datumsplatzhalter 2"/>
          <p:cNvSpPr>
            <a:spLocks noGrp="1"/>
          </p:cNvSpPr>
          <p:nvPr>
            <p:ph type="dt" sz="half" idx="10"/>
          </p:nvPr>
        </p:nvSpPr>
        <p:spPr>
          <a:xfrm>
            <a:off x="6583680" y="612648"/>
            <a:ext cx="957264" cy="457200"/>
          </a:xfrm>
        </p:spPr>
        <p:txBody>
          <a:bodyPr/>
          <a:lstStyle/>
          <a:p>
            <a:fld id="{9F6E6849-DF3A-4659-9F74-9C38E50EF545}" type="datetimeFigureOut">
              <a:rPr lang="de-DE" smtClean="0"/>
              <a:pPr/>
              <a:t>18.03.2013</a:t>
            </a:fld>
            <a:endParaRPr lang="de-DE"/>
          </a:p>
        </p:txBody>
      </p:sp>
      <p:sp>
        <p:nvSpPr>
          <p:cNvPr id="4" name="Fußzeilenplatzhalter 3"/>
          <p:cNvSpPr>
            <a:spLocks noGrp="1"/>
          </p:cNvSpPr>
          <p:nvPr>
            <p:ph type="ftr" sz="quarter" idx="11"/>
          </p:nvPr>
        </p:nvSpPr>
        <p:spPr>
          <a:xfrm>
            <a:off x="5257800" y="612648"/>
            <a:ext cx="1325880" cy="457200"/>
          </a:xfrm>
        </p:spPr>
        <p:txBody>
          <a:bodyPr/>
          <a:lstStyle/>
          <a:p>
            <a:endParaRPr lang="de-DE"/>
          </a:p>
        </p:txBody>
      </p:sp>
      <p:sp>
        <p:nvSpPr>
          <p:cNvPr id="5" name="Foliennummernplatzhalter 4"/>
          <p:cNvSpPr>
            <a:spLocks noGrp="1"/>
          </p:cNvSpPr>
          <p:nvPr>
            <p:ph type="sldNum" sz="quarter" idx="12"/>
          </p:nvPr>
        </p:nvSpPr>
        <p:spPr>
          <a:xfrm>
            <a:off x="8174736" y="2272"/>
            <a:ext cx="762000" cy="365760"/>
          </a:xfrm>
        </p:spPr>
        <p:txBody>
          <a:bodyPr/>
          <a:lstStyle/>
          <a:p>
            <a:fld id="{05F26B27-D09B-4181-BDD0-1288C89C90E7}" type="slidenum">
              <a:rPr lang="de-DE" smtClean="0"/>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9F6E6849-DF3A-4659-9F74-9C38E50EF545}" type="datetimeFigureOut">
              <a:rPr lang="de-DE" smtClean="0"/>
              <a:pPr/>
              <a:t>18.03.2013</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05F26B27-D09B-4181-BDD0-1288C89C90E7}" type="slidenum">
              <a:rPr lang="de-DE" smtClean="0"/>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5353496" y="1101970"/>
            <a:ext cx="3383280" cy="877824"/>
          </a:xfrm>
        </p:spPr>
        <p:txBody>
          <a:bodyPr anchor="b"/>
          <a:lstStyle>
            <a:lvl1pPr algn="l">
              <a:buNone/>
              <a:defRPr sz="1800" b="1"/>
            </a:lvl1pPr>
          </a:lstStyle>
          <a:p>
            <a:r>
              <a:rPr kumimoji="0" lang="de-DE" smtClean="0"/>
              <a:t>Titelmasterformat durch Klicken bearbeiten</a:t>
            </a:r>
            <a:endParaRPr kumimoji="0" lang="en-US"/>
          </a:p>
        </p:txBody>
      </p:sp>
      <p:sp>
        <p:nvSpPr>
          <p:cNvPr id="3" name="Textplatzhalt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de-DE" smtClean="0"/>
              <a:t>Textmasterformate durch Klicken bearbeiten</a:t>
            </a:r>
          </a:p>
        </p:txBody>
      </p:sp>
      <p:sp>
        <p:nvSpPr>
          <p:cNvPr id="4" name="Inhaltsplatzhalt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5" name="Datumsplatzhalter 4"/>
          <p:cNvSpPr>
            <a:spLocks noGrp="1"/>
          </p:cNvSpPr>
          <p:nvPr>
            <p:ph type="dt" sz="half" idx="10"/>
          </p:nvPr>
        </p:nvSpPr>
        <p:spPr/>
        <p:txBody>
          <a:bodyPr/>
          <a:lstStyle/>
          <a:p>
            <a:fld id="{9F6E6849-DF3A-4659-9F74-9C38E50EF545}" type="datetimeFigureOut">
              <a:rPr lang="de-DE" smtClean="0"/>
              <a:pPr/>
              <a:t>18.03.2013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05F26B27-D09B-4181-BDD0-1288C89C90E7}" type="slidenum">
              <a:rPr lang="de-DE" smtClean="0"/>
              <a:pPr/>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de-DE" smtClean="0"/>
              <a:t>Titelmasterformat durch Klicken bearbeiten</a:t>
            </a:r>
            <a:endParaRPr kumimoji="0" lang="en-US"/>
          </a:p>
        </p:txBody>
      </p:sp>
      <p:sp>
        <p:nvSpPr>
          <p:cNvPr id="3" name="Bildplatzhalt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de-DE" smtClean="0"/>
              <a:t>Bild durch Klicken auf Symbol hinzufügen</a:t>
            </a:r>
            <a:endParaRPr kumimoji="0" lang="en-US" dirty="0"/>
          </a:p>
        </p:txBody>
      </p:sp>
      <p:sp>
        <p:nvSpPr>
          <p:cNvPr id="4" name="Textplatzhalt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de-DE" smtClean="0"/>
              <a:t>Textmasterformate durch Klicken bearbeiten</a:t>
            </a:r>
          </a:p>
        </p:txBody>
      </p:sp>
      <p:sp>
        <p:nvSpPr>
          <p:cNvPr id="5" name="Datumsplatzhalter 4"/>
          <p:cNvSpPr>
            <a:spLocks noGrp="1"/>
          </p:cNvSpPr>
          <p:nvPr>
            <p:ph type="dt" sz="half" idx="10"/>
          </p:nvPr>
        </p:nvSpPr>
        <p:spPr/>
        <p:txBody>
          <a:bodyPr/>
          <a:lstStyle/>
          <a:p>
            <a:fld id="{9F6E6849-DF3A-4659-9F74-9C38E50EF545}" type="datetimeFigureOut">
              <a:rPr lang="de-DE" smtClean="0"/>
              <a:pPr/>
              <a:t>18.03.2013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05F26B27-D09B-4181-BDD0-1288C89C90E7}" type="slidenum">
              <a:rPr lang="de-DE" smtClean="0"/>
              <a:pPr/>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hteck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hteck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hteck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hteck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hteck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Abgerundetes Rechteck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Abgerundetes Rechteck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hteck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hteck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hteck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hteck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hteck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hteck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elplatzhalter 21"/>
          <p:cNvSpPr>
            <a:spLocks noGrp="1"/>
          </p:cNvSpPr>
          <p:nvPr>
            <p:ph type="title"/>
          </p:nvPr>
        </p:nvSpPr>
        <p:spPr>
          <a:xfrm>
            <a:off x="457200" y="1143000"/>
            <a:ext cx="8229600" cy="1066800"/>
          </a:xfrm>
          <a:prstGeom prst="rect">
            <a:avLst/>
          </a:prstGeom>
        </p:spPr>
        <p:txBody>
          <a:bodyPr vert="horz" anchor="ctr">
            <a:normAutofit/>
          </a:bodyPr>
          <a:lstStyle/>
          <a:p>
            <a:r>
              <a:rPr kumimoji="0" lang="de-DE" smtClean="0"/>
              <a:t>Titelmasterformat durch Klicken bearbeiten</a:t>
            </a:r>
            <a:endParaRPr kumimoji="0" lang="en-US"/>
          </a:p>
        </p:txBody>
      </p:sp>
      <p:sp>
        <p:nvSpPr>
          <p:cNvPr id="13" name="Textplatzhalt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de-DE" smtClean="0"/>
              <a:t>Textmasterformate durch Klicken bearbeiten</a:t>
            </a:r>
          </a:p>
          <a:p>
            <a:pPr lvl="1" eaLnBrk="1" latinLnBrk="0" hangingPunct="1"/>
            <a:r>
              <a:rPr kumimoji="0" lang="de-DE" smtClean="0"/>
              <a:t>Zweite Ebene</a:t>
            </a:r>
          </a:p>
          <a:p>
            <a:pPr lvl="2" eaLnBrk="1" latinLnBrk="0" hangingPunct="1"/>
            <a:r>
              <a:rPr kumimoji="0" lang="de-DE" smtClean="0"/>
              <a:t>Dritte Ebene</a:t>
            </a:r>
          </a:p>
          <a:p>
            <a:pPr lvl="3" eaLnBrk="1" latinLnBrk="0" hangingPunct="1"/>
            <a:r>
              <a:rPr kumimoji="0" lang="de-DE" smtClean="0"/>
              <a:t>Vierte Ebene</a:t>
            </a:r>
          </a:p>
          <a:p>
            <a:pPr lvl="4" eaLnBrk="1" latinLnBrk="0" hangingPunct="1"/>
            <a:r>
              <a:rPr kumimoji="0" lang="de-DE" smtClean="0"/>
              <a:t>Fünfte Ebene</a:t>
            </a:r>
            <a:endParaRPr kumimoji="0" lang="en-US"/>
          </a:p>
        </p:txBody>
      </p:sp>
      <p:sp>
        <p:nvSpPr>
          <p:cNvPr id="14" name="Datumsplatzhalt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9F6E6849-DF3A-4659-9F74-9C38E50EF545}" type="datetimeFigureOut">
              <a:rPr lang="de-DE" smtClean="0"/>
              <a:pPr/>
              <a:t>18.03.2013</a:t>
            </a:fld>
            <a:endParaRPr lang="de-DE"/>
          </a:p>
        </p:txBody>
      </p:sp>
      <p:sp>
        <p:nvSpPr>
          <p:cNvPr id="3" name="Fußzeilenplatzhalt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de-DE"/>
          </a:p>
        </p:txBody>
      </p:sp>
      <p:sp>
        <p:nvSpPr>
          <p:cNvPr id="23" name="Foliennummernplatzhalt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05F26B27-D09B-4181-BDD0-1288C89C90E7}" type="slidenum">
              <a:rPr lang="de-DE" smtClean="0"/>
              <a:pPr/>
              <a:t>‹Nr.›</a:t>
            </a:fld>
            <a:endParaRPr lang="de-DE"/>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pPr algn="ctr"/>
            <a:r>
              <a:rPr lang="de-DE" dirty="0" err="1" smtClean="0"/>
              <a:t>Fides</a:t>
            </a:r>
            <a:r>
              <a:rPr lang="de-DE" dirty="0" smtClean="0"/>
              <a:t> et Ratio</a:t>
            </a:r>
            <a:endParaRPr lang="de-DE" dirty="0"/>
          </a:p>
        </p:txBody>
      </p:sp>
      <p:sp>
        <p:nvSpPr>
          <p:cNvPr id="3" name="Untertitel 2"/>
          <p:cNvSpPr>
            <a:spLocks noGrp="1"/>
          </p:cNvSpPr>
          <p:nvPr>
            <p:ph type="subTitle" idx="1"/>
          </p:nvPr>
        </p:nvSpPr>
        <p:spPr/>
        <p:txBody>
          <a:bodyPr/>
          <a:lstStyle/>
          <a:p>
            <a:r>
              <a:rPr lang="de-DE" dirty="0" smtClean="0"/>
              <a:t>Über die Erkenntnis der Wahrheit</a:t>
            </a:r>
            <a:endParaRPr lang="de-DE" dirty="0"/>
          </a:p>
        </p:txBody>
      </p:sp>
      <p:sp>
        <p:nvSpPr>
          <p:cNvPr id="4" name="Textfeld 3"/>
          <p:cNvSpPr txBox="1"/>
          <p:nvPr/>
        </p:nvSpPr>
        <p:spPr>
          <a:xfrm>
            <a:off x="2214546" y="5988626"/>
            <a:ext cx="4714908" cy="369332"/>
          </a:xfrm>
          <a:prstGeom prst="rect">
            <a:avLst/>
          </a:prstGeom>
          <a:noFill/>
        </p:spPr>
        <p:txBody>
          <a:bodyPr wrap="square" rtlCol="0">
            <a:spAutoFit/>
          </a:bodyPr>
          <a:lstStyle/>
          <a:p>
            <a:pPr algn="ctr"/>
            <a:r>
              <a:rPr lang="de-DE" b="1" dirty="0" smtClean="0"/>
              <a:t>Referent</a:t>
            </a:r>
            <a:r>
              <a:rPr lang="de-DE" dirty="0" smtClean="0"/>
              <a:t>: Dipl. Theol. Thomas Bauer, M.A.</a:t>
            </a:r>
            <a:endParaRPr lang="de-DE"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428604"/>
            <a:ext cx="8229600" cy="1066800"/>
          </a:xfrm>
        </p:spPr>
        <p:txBody>
          <a:bodyPr/>
          <a:lstStyle/>
          <a:p>
            <a:r>
              <a:rPr lang="de-DE" dirty="0" smtClean="0"/>
              <a:t>Dämonen oder Psychose?</a:t>
            </a:r>
            <a:endParaRPr lang="de-DE" dirty="0"/>
          </a:p>
        </p:txBody>
      </p:sp>
      <p:sp>
        <p:nvSpPr>
          <p:cNvPr id="3" name="Inhaltsplatzhalter 2"/>
          <p:cNvSpPr>
            <a:spLocks noGrp="1"/>
          </p:cNvSpPr>
          <p:nvPr>
            <p:ph idx="1"/>
          </p:nvPr>
        </p:nvSpPr>
        <p:spPr>
          <a:xfrm>
            <a:off x="457200" y="1428736"/>
            <a:ext cx="8229600" cy="3643338"/>
          </a:xfrm>
        </p:spPr>
        <p:txBody>
          <a:bodyPr>
            <a:normAutofit fontScale="85000" lnSpcReduction="20000"/>
          </a:bodyPr>
          <a:lstStyle/>
          <a:p>
            <a:r>
              <a:rPr lang="de-DE" dirty="0" smtClean="0"/>
              <a:t>Psychotisch zu werden, bedeutet </a:t>
            </a:r>
            <a:r>
              <a:rPr lang="de-DE" u="sng" dirty="0" smtClean="0">
                <a:solidFill>
                  <a:srgbClr val="C00000"/>
                </a:solidFill>
              </a:rPr>
              <a:t>vorübergehend aus der Realität auszusteigen</a:t>
            </a:r>
            <a:r>
              <a:rPr lang="de-DE" dirty="0" smtClean="0"/>
              <a:t>, sie </a:t>
            </a:r>
            <a:r>
              <a:rPr lang="de-DE" u="sng" dirty="0" smtClean="0">
                <a:solidFill>
                  <a:srgbClr val="C00000"/>
                </a:solidFill>
              </a:rPr>
              <a:t>verändert wahrzunehmen </a:t>
            </a:r>
            <a:r>
              <a:rPr lang="de-DE" dirty="0" smtClean="0"/>
              <a:t>und zu verarbeiten. </a:t>
            </a:r>
          </a:p>
          <a:p>
            <a:pPr>
              <a:buNone/>
            </a:pPr>
            <a:endParaRPr lang="de-DE" dirty="0" smtClean="0"/>
          </a:p>
          <a:p>
            <a:r>
              <a:rPr lang="de-DE" dirty="0" smtClean="0"/>
              <a:t>Psychotische Symptome sind zum Beispiel </a:t>
            </a:r>
            <a:r>
              <a:rPr lang="de-DE" u="sng" dirty="0" smtClean="0">
                <a:solidFill>
                  <a:srgbClr val="C00000"/>
                </a:solidFill>
              </a:rPr>
              <a:t>akustische oder optische Halluzinationen, Wahnvorstellungen </a:t>
            </a:r>
            <a:r>
              <a:rPr lang="de-DE" dirty="0" smtClean="0"/>
              <a:t>oder Veränderung des Denkens. Betroffene </a:t>
            </a:r>
            <a:r>
              <a:rPr lang="de-DE" u="sng" dirty="0" smtClean="0">
                <a:solidFill>
                  <a:srgbClr val="C00000"/>
                </a:solidFill>
              </a:rPr>
              <a:t>hören z. B. Stimmen, fühlen sich unrealistisch bedroht, verfolgt oder kontrolliert</a:t>
            </a:r>
            <a:r>
              <a:rPr lang="de-DE" dirty="0" smtClean="0"/>
              <a:t>, stellen unrealistische Zusammenhänge zwischen Erlebnissen und ihrer Person her, denken, dass sie die Gedanken anderer Menschen „lesen” können.</a:t>
            </a:r>
          </a:p>
          <a:p>
            <a:endParaRPr lang="de-DE" dirty="0" smtClean="0"/>
          </a:p>
          <a:p>
            <a:endParaRPr lang="de-DE" dirty="0" smtClean="0"/>
          </a:p>
          <a:p>
            <a:endParaRPr lang="de-DE" dirty="0" smtClean="0"/>
          </a:p>
          <a:p>
            <a:endParaRPr lang="de-DE" dirty="0" smtClean="0"/>
          </a:p>
          <a:p>
            <a:endParaRPr lang="de-DE" dirty="0" smtClean="0"/>
          </a:p>
          <a:p>
            <a:endParaRPr lang="de-DE" dirty="0" smtClean="0"/>
          </a:p>
          <a:p>
            <a:endParaRPr lang="de-DE" dirty="0" smtClean="0"/>
          </a:p>
          <a:p>
            <a:endParaRPr lang="de-DE" dirty="0"/>
          </a:p>
        </p:txBody>
      </p:sp>
      <p:sp>
        <p:nvSpPr>
          <p:cNvPr id="4" name="Pfeil nach unten 3"/>
          <p:cNvSpPr/>
          <p:nvPr/>
        </p:nvSpPr>
        <p:spPr>
          <a:xfrm>
            <a:off x="4071934" y="5072074"/>
            <a:ext cx="857256" cy="107157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t>
            </a:r>
            <a:endParaRPr lang="de-DE"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10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4"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 presetClass="entr" presetSubtype="1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checkerboard(across)">
                                      <p:cBhvr>
                                        <p:cTn id="1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428604"/>
            <a:ext cx="8229600" cy="1066800"/>
          </a:xfrm>
        </p:spPr>
        <p:txBody>
          <a:bodyPr/>
          <a:lstStyle/>
          <a:p>
            <a:r>
              <a:rPr lang="de-DE" dirty="0" smtClean="0"/>
              <a:t>Dämonen oder Psychose?</a:t>
            </a:r>
            <a:endParaRPr lang="de-DE" dirty="0"/>
          </a:p>
        </p:txBody>
      </p:sp>
      <p:sp>
        <p:nvSpPr>
          <p:cNvPr id="3" name="Inhaltsplatzhalter 2"/>
          <p:cNvSpPr>
            <a:spLocks noGrp="1"/>
          </p:cNvSpPr>
          <p:nvPr>
            <p:ph idx="1"/>
          </p:nvPr>
        </p:nvSpPr>
        <p:spPr>
          <a:xfrm>
            <a:off x="457200" y="1357298"/>
            <a:ext cx="8229600" cy="5217238"/>
          </a:xfrm>
        </p:spPr>
        <p:txBody>
          <a:bodyPr>
            <a:normAutofit lnSpcReduction="10000"/>
          </a:bodyPr>
          <a:lstStyle/>
          <a:p>
            <a:pPr algn="ctr">
              <a:buNone/>
            </a:pPr>
            <a:r>
              <a:rPr lang="de-DE" dirty="0" smtClean="0">
                <a:solidFill>
                  <a:schemeClr val="accent1"/>
                </a:solidFill>
              </a:rPr>
              <a:t>Wie kann und soll man unterscheiden?</a:t>
            </a:r>
          </a:p>
          <a:p>
            <a:pPr algn="ctr">
              <a:buNone/>
            </a:pPr>
            <a:endParaRPr lang="de-DE" dirty="0" smtClean="0">
              <a:solidFill>
                <a:srgbClr val="FF0000"/>
              </a:solidFill>
            </a:endParaRPr>
          </a:p>
          <a:p>
            <a:pPr algn="ctr">
              <a:buNone/>
            </a:pPr>
            <a:endParaRPr lang="de-DE" sz="2400" b="1" dirty="0" smtClean="0">
              <a:solidFill>
                <a:srgbClr val="FF0000"/>
              </a:solidFill>
            </a:endParaRPr>
          </a:p>
          <a:p>
            <a:pPr algn="ctr">
              <a:buNone/>
            </a:pPr>
            <a:r>
              <a:rPr lang="de-DE" sz="2400" b="1" dirty="0" smtClean="0">
                <a:solidFill>
                  <a:srgbClr val="FF0000"/>
                </a:solidFill>
              </a:rPr>
              <a:t>Wahrheit</a:t>
            </a:r>
            <a:r>
              <a:rPr lang="de-DE" sz="2400" dirty="0" smtClean="0">
                <a:solidFill>
                  <a:srgbClr val="FF0000"/>
                </a:solidFill>
              </a:rPr>
              <a:t> muss immer das oberste Prinzip sein!</a:t>
            </a:r>
            <a:endParaRPr lang="de-DE" dirty="0" smtClean="0"/>
          </a:p>
          <a:p>
            <a:r>
              <a:rPr lang="de-DE" sz="2400" dirty="0" smtClean="0">
                <a:sym typeface="Wingdings" pitchFamily="2" charset="2"/>
              </a:rPr>
              <a:t>Exorzismus ist eine spezielle Gebetsform um Dämonen auszutreiben.</a:t>
            </a:r>
          </a:p>
          <a:p>
            <a:r>
              <a:rPr lang="de-DE" sz="2400" dirty="0" smtClean="0">
                <a:sym typeface="Wingdings" pitchFamily="2" charset="2"/>
              </a:rPr>
              <a:t>1976  starb </a:t>
            </a:r>
            <a:r>
              <a:rPr lang="de-DE" sz="2400" dirty="0" smtClean="0"/>
              <a:t>Anneliese Michel </a:t>
            </a:r>
            <a:r>
              <a:rPr lang="de-DE" sz="2400" dirty="0" smtClean="0">
                <a:sym typeface="Wingdings" pitchFamily="2" charset="2"/>
              </a:rPr>
              <a:t>nach einem Exorzismus  Seit dem ist Exorzismus in Deutschland verboten.</a:t>
            </a:r>
          </a:p>
          <a:p>
            <a:r>
              <a:rPr lang="de-DE" sz="2400" dirty="0" smtClean="0">
                <a:sym typeface="Wingdings" pitchFamily="2" charset="2"/>
              </a:rPr>
              <a:t>Exorzismus wird in der Kirche immer noch praktiziert.</a:t>
            </a:r>
          </a:p>
          <a:p>
            <a:r>
              <a:rPr lang="de-DE" sz="2400" dirty="0" smtClean="0">
                <a:sym typeface="Wingdings" pitchFamily="2" charset="2"/>
              </a:rPr>
              <a:t>Auch Theologisch gesehen ein großes Geheimnis!</a:t>
            </a:r>
          </a:p>
          <a:p>
            <a:pPr>
              <a:buNone/>
            </a:pPr>
            <a:endParaRPr lang="de-DE" sz="2400" dirty="0" smtClean="0">
              <a:sym typeface="Wingdings" pitchFamily="2" charset="2"/>
            </a:endParaRPr>
          </a:p>
          <a:p>
            <a:pPr>
              <a:buNone/>
            </a:pPr>
            <a:r>
              <a:rPr lang="de-DE" sz="2400" dirty="0" smtClean="0"/>
              <a:t>                 </a:t>
            </a:r>
            <a:r>
              <a:rPr lang="de-DE" dirty="0" smtClean="0"/>
              <a:t>Exorzismus wird unter streng wissenschaftlichen Maßstäben durchgeführt!</a:t>
            </a:r>
            <a:endParaRPr lang="de-DE" dirty="0"/>
          </a:p>
        </p:txBody>
      </p:sp>
      <p:sp>
        <p:nvSpPr>
          <p:cNvPr id="4" name="Pfeil nach unten 3"/>
          <p:cNvSpPr/>
          <p:nvPr/>
        </p:nvSpPr>
        <p:spPr>
          <a:xfrm>
            <a:off x="4214810" y="1857364"/>
            <a:ext cx="500066" cy="6429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a:t>
            </a:r>
            <a:endParaRPr lang="de-DE" dirty="0"/>
          </a:p>
        </p:txBody>
      </p:sp>
      <p:sp>
        <p:nvSpPr>
          <p:cNvPr id="5" name="Gestreifter Pfeil nach rechts 4"/>
          <p:cNvSpPr/>
          <p:nvPr/>
        </p:nvSpPr>
        <p:spPr>
          <a:xfrm>
            <a:off x="642910" y="5286388"/>
            <a:ext cx="1143008" cy="714380"/>
          </a:xfrm>
          <a:prstGeom prst="stripedRigh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de-DE" dirty="0" smtClean="0"/>
              <a:t>ABER</a:t>
            </a:r>
            <a:endParaRPr lang="de-D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1"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 calcmode="lin" valueType="num">
                                      <p:cBhvr additive="base">
                                        <p:cTn id="1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3" presetClass="entr" presetSubtype="5"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blinds(vertical)">
                                      <p:cBhvr>
                                        <p:cTn id="18" dur="500"/>
                                        <p:tgtEl>
                                          <p:spTgt spid="3">
                                            <p:txEl>
                                              <p:pRg st="4" end="4"/>
                                            </p:txEl>
                                          </p:spTgt>
                                        </p:tgtEl>
                                      </p:cBhvr>
                                    </p:animEffect>
                                  </p:childTnLst>
                                </p:cTn>
                              </p:par>
                            </p:childTnLst>
                          </p:cTn>
                        </p:par>
                        <p:par>
                          <p:cTn id="19" fill="hold">
                            <p:stCondLst>
                              <p:cond delay="500"/>
                            </p:stCondLst>
                            <p:childTnLst>
                              <p:par>
                                <p:cTn id="20" presetID="3" presetClass="entr" presetSubtype="5" fill="hold" nodeType="after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linds(vertical)">
                                      <p:cBhvr>
                                        <p:cTn id="22" dur="500"/>
                                        <p:tgtEl>
                                          <p:spTgt spid="3">
                                            <p:txEl>
                                              <p:pRg st="5" end="5"/>
                                            </p:txEl>
                                          </p:spTgt>
                                        </p:tgtEl>
                                      </p:cBhvr>
                                    </p:animEffect>
                                  </p:childTnLst>
                                </p:cTn>
                              </p:par>
                            </p:childTnLst>
                          </p:cTn>
                        </p:par>
                        <p:par>
                          <p:cTn id="23" fill="hold">
                            <p:stCondLst>
                              <p:cond delay="1000"/>
                            </p:stCondLst>
                            <p:childTnLst>
                              <p:par>
                                <p:cTn id="24" presetID="3" presetClass="entr" presetSubtype="5" fill="hold" nodeType="after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blinds(vertical)">
                                      <p:cBhvr>
                                        <p:cTn id="26" dur="500"/>
                                        <p:tgtEl>
                                          <p:spTgt spid="3">
                                            <p:txEl>
                                              <p:pRg st="6" end="6"/>
                                            </p:txEl>
                                          </p:spTgt>
                                        </p:tgtEl>
                                      </p:cBhvr>
                                    </p:animEffect>
                                  </p:childTnLst>
                                </p:cTn>
                              </p:par>
                            </p:childTnLst>
                          </p:cTn>
                        </p:par>
                        <p:par>
                          <p:cTn id="27" fill="hold">
                            <p:stCondLst>
                              <p:cond delay="1500"/>
                            </p:stCondLst>
                            <p:childTnLst>
                              <p:par>
                                <p:cTn id="28" presetID="3" presetClass="entr" presetSubtype="5" fill="hold" nodeType="after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blinds(vertical)">
                                      <p:cBhvr>
                                        <p:cTn id="30" dur="500"/>
                                        <p:tgtEl>
                                          <p:spTgt spid="3">
                                            <p:txEl>
                                              <p:pRg st="7" end="7"/>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 presetClass="entr" presetSubtype="8"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anim calcmode="lin" valueType="num">
                                      <p:cBhvr additive="base">
                                        <p:cTn id="35" dur="500" fill="hold"/>
                                        <p:tgtEl>
                                          <p:spTgt spid="5"/>
                                        </p:tgtEl>
                                        <p:attrNameLst>
                                          <p:attrName>ppt_x</p:attrName>
                                        </p:attrNameLst>
                                      </p:cBhvr>
                                      <p:tavLst>
                                        <p:tav tm="0">
                                          <p:val>
                                            <p:strVal val="0-#ppt_w/2"/>
                                          </p:val>
                                        </p:tav>
                                        <p:tav tm="100000">
                                          <p:val>
                                            <p:strVal val="#ppt_x"/>
                                          </p:val>
                                        </p:tav>
                                      </p:tavLst>
                                    </p:anim>
                                    <p:anim calcmode="lin" valueType="num">
                                      <p:cBhvr additive="base">
                                        <p:cTn id="36"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8" presetClass="entr" presetSubtype="32" fill="hold" nodeType="click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animEffect transition="in" filter="diamond(out)">
                                      <p:cBhvr>
                                        <p:cTn id="41"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428604"/>
            <a:ext cx="8229600" cy="1066800"/>
          </a:xfrm>
        </p:spPr>
        <p:txBody>
          <a:bodyPr/>
          <a:lstStyle/>
          <a:p>
            <a:r>
              <a:rPr lang="de-DE" dirty="0" smtClean="0"/>
              <a:t>Fazit</a:t>
            </a:r>
            <a:endParaRPr lang="de-DE" dirty="0"/>
          </a:p>
        </p:txBody>
      </p:sp>
      <p:grpSp>
        <p:nvGrpSpPr>
          <p:cNvPr id="8" name="Gruppieren 7"/>
          <p:cNvGrpSpPr/>
          <p:nvPr/>
        </p:nvGrpSpPr>
        <p:grpSpPr>
          <a:xfrm>
            <a:off x="2214546" y="1285860"/>
            <a:ext cx="4572032" cy="711398"/>
            <a:chOff x="3214" y="0"/>
            <a:chExt cx="2845593" cy="711398"/>
          </a:xfrm>
          <a:scene3d>
            <a:camera prst="orthographicFront"/>
            <a:lightRig rig="flat" dir="t"/>
          </a:scene3d>
        </p:grpSpPr>
        <p:sp>
          <p:nvSpPr>
            <p:cNvPr id="9" name="Abgerundetes Rechteck 8"/>
            <p:cNvSpPr/>
            <p:nvPr/>
          </p:nvSpPr>
          <p:spPr>
            <a:xfrm>
              <a:off x="3214" y="0"/>
              <a:ext cx="2845593" cy="711398"/>
            </a:xfrm>
            <a:prstGeom prst="roundRect">
              <a:avLst>
                <a:gd name="adj" fmla="val 10000"/>
              </a:avLst>
            </a:prstGeom>
            <a:solidFill>
              <a:srgbClr val="C00000"/>
            </a:solidFill>
            <a:sp3d prstMaterial="plastic">
              <a:bevelT w="120900" h="88900"/>
              <a:bevelB w="88900" h="31750" prst="angle"/>
            </a:sp3d>
          </p:spPr>
          <p:style>
            <a:lnRef idx="0">
              <a:schemeClr val="lt1">
                <a:hueOff val="0"/>
                <a:satOff val="0"/>
                <a:lumOff val="0"/>
                <a:alphaOff val="0"/>
              </a:schemeClr>
            </a:lnRef>
            <a:fillRef idx="3">
              <a:scrgbClr r="0" g="0" b="0"/>
            </a:fillRef>
            <a:effectRef idx="2">
              <a:schemeClr val="accent2">
                <a:hueOff val="0"/>
                <a:satOff val="0"/>
                <a:lumOff val="0"/>
                <a:alphaOff val="0"/>
              </a:schemeClr>
            </a:effectRef>
            <a:fontRef idx="minor">
              <a:schemeClr val="lt1"/>
            </a:fontRef>
          </p:style>
        </p:sp>
        <p:sp>
          <p:nvSpPr>
            <p:cNvPr id="10" name="Abgerundetes Rechteck 4"/>
            <p:cNvSpPr/>
            <p:nvPr/>
          </p:nvSpPr>
          <p:spPr>
            <a:xfrm>
              <a:off x="24050" y="20836"/>
              <a:ext cx="2803921" cy="669726"/>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de-DE" sz="2800" b="1" kern="1200" dirty="0" smtClean="0"/>
                <a:t>Religion ohne Vernunft</a:t>
              </a:r>
              <a:endParaRPr lang="de-DE" sz="2800" b="1" kern="1200" dirty="0"/>
            </a:p>
          </p:txBody>
        </p:sp>
      </p:grpSp>
      <p:sp>
        <p:nvSpPr>
          <p:cNvPr id="12" name="Textfeld 11"/>
          <p:cNvSpPr txBox="1"/>
          <p:nvPr/>
        </p:nvSpPr>
        <p:spPr>
          <a:xfrm>
            <a:off x="428596" y="2428868"/>
            <a:ext cx="8501122" cy="3539430"/>
          </a:xfrm>
          <a:prstGeom prst="rect">
            <a:avLst/>
          </a:prstGeom>
          <a:noFill/>
        </p:spPr>
        <p:txBody>
          <a:bodyPr wrap="square" rtlCol="0">
            <a:spAutoFit/>
          </a:bodyPr>
          <a:lstStyle/>
          <a:p>
            <a:pPr>
              <a:buFont typeface="Wingdings"/>
              <a:buChar char="à"/>
            </a:pPr>
            <a:r>
              <a:rPr lang="de-DE" sz="3200" b="1" dirty="0" smtClean="0">
                <a:solidFill>
                  <a:schemeClr val="accent2"/>
                </a:solidFill>
                <a:sym typeface="Wingdings" pitchFamily="2" charset="2"/>
              </a:rPr>
              <a:t>Kreuzzüge</a:t>
            </a:r>
          </a:p>
          <a:p>
            <a:pPr>
              <a:buFont typeface="Wingdings"/>
              <a:buChar char="à"/>
            </a:pPr>
            <a:endParaRPr lang="de-DE" sz="3200" b="1" dirty="0" smtClean="0">
              <a:solidFill>
                <a:schemeClr val="accent2"/>
              </a:solidFill>
              <a:sym typeface="Wingdings" pitchFamily="2" charset="2"/>
            </a:endParaRPr>
          </a:p>
          <a:p>
            <a:pPr>
              <a:buFont typeface="Wingdings"/>
              <a:buChar char="à"/>
            </a:pPr>
            <a:r>
              <a:rPr lang="de-DE" sz="3200" b="1" dirty="0" smtClean="0">
                <a:solidFill>
                  <a:schemeClr val="accent2"/>
                </a:solidFill>
                <a:sym typeface="Wingdings" pitchFamily="2" charset="2"/>
              </a:rPr>
              <a:t>Fundamentalismus</a:t>
            </a:r>
          </a:p>
          <a:p>
            <a:endParaRPr lang="de-DE" sz="3200" b="1" dirty="0" smtClean="0">
              <a:solidFill>
                <a:schemeClr val="accent2"/>
              </a:solidFill>
              <a:sym typeface="Wingdings" pitchFamily="2" charset="2"/>
            </a:endParaRPr>
          </a:p>
          <a:p>
            <a:pPr>
              <a:buFont typeface="Wingdings"/>
              <a:buChar char="à"/>
            </a:pPr>
            <a:r>
              <a:rPr lang="de-DE" sz="3200" b="1" dirty="0" smtClean="0">
                <a:solidFill>
                  <a:schemeClr val="accent2"/>
                </a:solidFill>
                <a:sym typeface="Wingdings" pitchFamily="2" charset="2"/>
              </a:rPr>
              <a:t>Unterdrückung der Freiheit</a:t>
            </a:r>
          </a:p>
          <a:p>
            <a:pPr>
              <a:buFont typeface="Wingdings"/>
              <a:buChar char="à"/>
            </a:pPr>
            <a:endParaRPr lang="de-DE" sz="3200" b="1" dirty="0" smtClean="0">
              <a:solidFill>
                <a:schemeClr val="accent1"/>
              </a:solidFill>
              <a:sym typeface="Wingdings" pitchFamily="2" charset="2"/>
            </a:endParaRPr>
          </a:p>
          <a:p>
            <a:pPr>
              <a:buFont typeface="Wingdings"/>
              <a:buChar char="à"/>
            </a:pPr>
            <a:r>
              <a:rPr lang="de-DE" sz="3200" b="1" dirty="0" smtClean="0">
                <a:solidFill>
                  <a:schemeClr val="accent2"/>
                </a:solidFill>
                <a:sym typeface="Wingdings" pitchFamily="2" charset="2"/>
              </a:rPr>
              <a:t> Mensch ist nicht im Mittelpunkt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1000" fill="hold"/>
                                        <p:tgtEl>
                                          <p:spTgt spid="8"/>
                                        </p:tgtEl>
                                        <p:attrNameLst>
                                          <p:attrName>ppt_x</p:attrName>
                                        </p:attrNameLst>
                                      </p:cBhvr>
                                      <p:tavLst>
                                        <p:tav tm="0">
                                          <p:val>
                                            <p:strVal val="#ppt_x"/>
                                          </p:val>
                                        </p:tav>
                                        <p:tav tm="100000">
                                          <p:val>
                                            <p:strVal val="#ppt_x"/>
                                          </p:val>
                                        </p:tav>
                                      </p:tavLst>
                                    </p:anim>
                                    <p:anim calcmode="lin" valueType="num">
                                      <p:cBhvr additive="base">
                                        <p:cTn id="8" dur="1000" fill="hold"/>
                                        <p:tgtEl>
                                          <p:spTgt spid="8"/>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12">
                                            <p:txEl>
                                              <p:pRg st="0" end="0"/>
                                            </p:txEl>
                                          </p:spTgt>
                                        </p:tgtEl>
                                        <p:attrNameLst>
                                          <p:attrName>style.visibility</p:attrName>
                                        </p:attrNameLst>
                                      </p:cBhvr>
                                      <p:to>
                                        <p:strVal val="visible"/>
                                      </p:to>
                                    </p:set>
                                    <p:anim calcmode="lin" valueType="num">
                                      <p:cBhvr additive="base">
                                        <p:cTn id="13" dur="1000" fill="hold"/>
                                        <p:tgtEl>
                                          <p:spTgt spid="12">
                                            <p:txEl>
                                              <p:pRg st="0" end="0"/>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1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12">
                                            <p:txEl>
                                              <p:pRg st="2" end="2"/>
                                            </p:txEl>
                                          </p:spTgt>
                                        </p:tgtEl>
                                        <p:attrNameLst>
                                          <p:attrName>style.visibility</p:attrName>
                                        </p:attrNameLst>
                                      </p:cBhvr>
                                      <p:to>
                                        <p:strVal val="visible"/>
                                      </p:to>
                                    </p:set>
                                    <p:anim calcmode="lin" valueType="num">
                                      <p:cBhvr additive="base">
                                        <p:cTn id="19" dur="1000" fill="hold"/>
                                        <p:tgtEl>
                                          <p:spTgt spid="12">
                                            <p:txEl>
                                              <p:pRg st="2" end="2"/>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1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12">
                                            <p:txEl>
                                              <p:pRg st="4" end="4"/>
                                            </p:txEl>
                                          </p:spTgt>
                                        </p:tgtEl>
                                        <p:attrNameLst>
                                          <p:attrName>style.visibility</p:attrName>
                                        </p:attrNameLst>
                                      </p:cBhvr>
                                      <p:to>
                                        <p:strVal val="visible"/>
                                      </p:to>
                                    </p:set>
                                    <p:anim calcmode="lin" valueType="num">
                                      <p:cBhvr additive="base">
                                        <p:cTn id="25" dur="1000" fill="hold"/>
                                        <p:tgtEl>
                                          <p:spTgt spid="12">
                                            <p:txEl>
                                              <p:pRg st="4" end="4"/>
                                            </p:txEl>
                                          </p:spTgt>
                                        </p:tgtEl>
                                        <p:attrNameLst>
                                          <p:attrName>ppt_x</p:attrName>
                                        </p:attrNameLst>
                                      </p:cBhvr>
                                      <p:tavLst>
                                        <p:tav tm="0">
                                          <p:val>
                                            <p:strVal val="0-#ppt_w/2"/>
                                          </p:val>
                                        </p:tav>
                                        <p:tav tm="100000">
                                          <p:val>
                                            <p:strVal val="#ppt_x"/>
                                          </p:val>
                                        </p:tav>
                                      </p:tavLst>
                                    </p:anim>
                                    <p:anim calcmode="lin" valueType="num">
                                      <p:cBhvr additive="base">
                                        <p:cTn id="26" dur="1000" fill="hold"/>
                                        <p:tgtEl>
                                          <p:spTgt spid="12">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12">
                                            <p:txEl>
                                              <p:pRg st="6" end="6"/>
                                            </p:txEl>
                                          </p:spTgt>
                                        </p:tgtEl>
                                        <p:attrNameLst>
                                          <p:attrName>style.visibility</p:attrName>
                                        </p:attrNameLst>
                                      </p:cBhvr>
                                      <p:to>
                                        <p:strVal val="visible"/>
                                      </p:to>
                                    </p:set>
                                    <p:anim calcmode="lin" valueType="num">
                                      <p:cBhvr additive="base">
                                        <p:cTn id="31" dur="1000" fill="hold"/>
                                        <p:tgtEl>
                                          <p:spTgt spid="12">
                                            <p:txEl>
                                              <p:pRg st="6" end="6"/>
                                            </p:txEl>
                                          </p:spTgt>
                                        </p:tgtEl>
                                        <p:attrNameLst>
                                          <p:attrName>ppt_x</p:attrName>
                                        </p:attrNameLst>
                                      </p:cBhvr>
                                      <p:tavLst>
                                        <p:tav tm="0">
                                          <p:val>
                                            <p:strVal val="0-#ppt_w/2"/>
                                          </p:val>
                                        </p:tav>
                                        <p:tav tm="100000">
                                          <p:val>
                                            <p:strVal val="#ppt_x"/>
                                          </p:val>
                                        </p:tav>
                                      </p:tavLst>
                                    </p:anim>
                                    <p:anim calcmode="lin" valueType="num">
                                      <p:cBhvr additive="base">
                                        <p:cTn id="32" dur="1000" fill="hold"/>
                                        <p:tgtEl>
                                          <p:spTgt spid="12">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428604"/>
            <a:ext cx="8229600" cy="1066800"/>
          </a:xfrm>
        </p:spPr>
        <p:txBody>
          <a:bodyPr/>
          <a:lstStyle/>
          <a:p>
            <a:r>
              <a:rPr lang="de-DE" dirty="0" smtClean="0"/>
              <a:t>Fazit</a:t>
            </a:r>
            <a:endParaRPr lang="de-DE" dirty="0"/>
          </a:p>
        </p:txBody>
      </p:sp>
      <p:sp>
        <p:nvSpPr>
          <p:cNvPr id="3" name="Inhaltsplatzhalter 2"/>
          <p:cNvSpPr>
            <a:spLocks noGrp="1"/>
          </p:cNvSpPr>
          <p:nvPr>
            <p:ph idx="1"/>
          </p:nvPr>
        </p:nvSpPr>
        <p:spPr>
          <a:xfrm>
            <a:off x="357158" y="2928934"/>
            <a:ext cx="8229600" cy="928694"/>
          </a:xfrm>
        </p:spPr>
        <p:txBody>
          <a:bodyPr>
            <a:noAutofit/>
          </a:bodyPr>
          <a:lstStyle/>
          <a:p>
            <a:pPr algn="ctr">
              <a:buNone/>
            </a:pPr>
            <a:r>
              <a:rPr lang="de-DE" sz="3600" b="1" dirty="0" smtClean="0">
                <a:solidFill>
                  <a:srgbClr val="FF0000"/>
                </a:solidFill>
                <a:sym typeface="Wingdings" pitchFamily="2" charset="2"/>
              </a:rPr>
              <a:t> Vernunft und Religion bedürfen sich gegenseitig als Korrektiv!</a:t>
            </a:r>
            <a:endParaRPr lang="de-DE" sz="3600" b="1" dirty="0">
              <a:solidFill>
                <a:srgbClr val="FF0000"/>
              </a:solidFill>
            </a:endParaRPr>
          </a:p>
        </p:txBody>
      </p:sp>
      <p:grpSp>
        <p:nvGrpSpPr>
          <p:cNvPr id="4" name="Gruppieren 7"/>
          <p:cNvGrpSpPr/>
          <p:nvPr/>
        </p:nvGrpSpPr>
        <p:grpSpPr>
          <a:xfrm>
            <a:off x="2214546" y="1285860"/>
            <a:ext cx="4572032" cy="711398"/>
            <a:chOff x="3214" y="0"/>
            <a:chExt cx="2845593" cy="711398"/>
          </a:xfrm>
          <a:scene3d>
            <a:camera prst="orthographicFront"/>
            <a:lightRig rig="flat" dir="t"/>
          </a:scene3d>
        </p:grpSpPr>
        <p:sp>
          <p:nvSpPr>
            <p:cNvPr id="9" name="Abgerundetes Rechteck 8"/>
            <p:cNvSpPr/>
            <p:nvPr/>
          </p:nvSpPr>
          <p:spPr>
            <a:xfrm>
              <a:off x="3214" y="0"/>
              <a:ext cx="2845593" cy="711398"/>
            </a:xfrm>
            <a:prstGeom prst="roundRect">
              <a:avLst>
                <a:gd name="adj" fmla="val 10000"/>
              </a:avLst>
            </a:prstGeom>
            <a:solidFill>
              <a:srgbClr val="C00000"/>
            </a:solidFill>
            <a:sp3d prstMaterial="plastic">
              <a:bevelT w="120900" h="88900"/>
              <a:bevelB w="88900" h="31750" prst="angle"/>
            </a:sp3d>
          </p:spPr>
          <p:style>
            <a:lnRef idx="0">
              <a:schemeClr val="lt1">
                <a:hueOff val="0"/>
                <a:satOff val="0"/>
                <a:lumOff val="0"/>
                <a:alphaOff val="0"/>
              </a:schemeClr>
            </a:lnRef>
            <a:fillRef idx="3">
              <a:scrgbClr r="0" g="0" b="0"/>
            </a:fillRef>
            <a:effectRef idx="2">
              <a:schemeClr val="accent2">
                <a:hueOff val="0"/>
                <a:satOff val="0"/>
                <a:lumOff val="0"/>
                <a:alphaOff val="0"/>
              </a:schemeClr>
            </a:effectRef>
            <a:fontRef idx="minor">
              <a:schemeClr val="lt1"/>
            </a:fontRef>
          </p:style>
        </p:sp>
        <p:sp>
          <p:nvSpPr>
            <p:cNvPr id="10" name="Abgerundetes Rechteck 4"/>
            <p:cNvSpPr/>
            <p:nvPr/>
          </p:nvSpPr>
          <p:spPr>
            <a:xfrm>
              <a:off x="24050" y="20836"/>
              <a:ext cx="2803921" cy="669726"/>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de-DE" sz="2800" b="1" kern="1200" dirty="0" smtClean="0"/>
                <a:t>Vernunft ohne Religion</a:t>
              </a:r>
              <a:endParaRPr lang="de-DE" sz="2800" b="1" kern="1200" dirty="0"/>
            </a:p>
          </p:txBody>
        </p:sp>
      </p:grpSp>
      <p:sp>
        <p:nvSpPr>
          <p:cNvPr id="8" name="Textfeld 7"/>
          <p:cNvSpPr txBox="1"/>
          <p:nvPr/>
        </p:nvSpPr>
        <p:spPr>
          <a:xfrm>
            <a:off x="428596" y="2428868"/>
            <a:ext cx="8501122" cy="3539430"/>
          </a:xfrm>
          <a:prstGeom prst="rect">
            <a:avLst/>
          </a:prstGeom>
          <a:noFill/>
        </p:spPr>
        <p:txBody>
          <a:bodyPr wrap="square" rtlCol="0">
            <a:spAutoFit/>
          </a:bodyPr>
          <a:lstStyle/>
          <a:p>
            <a:pPr>
              <a:buFont typeface="Wingdings"/>
              <a:buChar char="à"/>
            </a:pPr>
            <a:r>
              <a:rPr lang="de-DE" sz="3200" b="1" dirty="0" smtClean="0">
                <a:solidFill>
                  <a:schemeClr val="accent2"/>
                </a:solidFill>
                <a:sym typeface="Wingdings" pitchFamily="2" charset="2"/>
              </a:rPr>
              <a:t>Jakobiner-Herrschaft</a:t>
            </a:r>
          </a:p>
          <a:p>
            <a:endParaRPr lang="de-DE" sz="3200" b="1" dirty="0" smtClean="0">
              <a:solidFill>
                <a:schemeClr val="accent2"/>
              </a:solidFill>
              <a:sym typeface="Wingdings" pitchFamily="2" charset="2"/>
            </a:endParaRPr>
          </a:p>
          <a:p>
            <a:pPr>
              <a:buFont typeface="Wingdings"/>
              <a:buChar char="à"/>
            </a:pPr>
            <a:r>
              <a:rPr lang="de-DE" sz="3200" b="1" dirty="0" smtClean="0">
                <a:solidFill>
                  <a:schemeClr val="accent2"/>
                </a:solidFill>
                <a:sym typeface="Wingdings" pitchFamily="2" charset="2"/>
              </a:rPr>
              <a:t>Absolute Zerstörung &gt; Atombombe</a:t>
            </a:r>
          </a:p>
          <a:p>
            <a:pPr>
              <a:buFont typeface="Wingdings"/>
              <a:buChar char="à"/>
            </a:pPr>
            <a:endParaRPr lang="de-DE" sz="3200" b="1" dirty="0" smtClean="0">
              <a:solidFill>
                <a:schemeClr val="accent2"/>
              </a:solidFill>
              <a:sym typeface="Wingdings" pitchFamily="2" charset="2"/>
            </a:endParaRPr>
          </a:p>
          <a:p>
            <a:pPr>
              <a:buFont typeface="Wingdings"/>
              <a:buChar char="à"/>
            </a:pPr>
            <a:r>
              <a:rPr lang="de-DE" sz="3200" b="1" dirty="0" smtClean="0">
                <a:solidFill>
                  <a:schemeClr val="accent2"/>
                </a:solidFill>
                <a:sym typeface="Wingdings" pitchFamily="2" charset="2"/>
              </a:rPr>
              <a:t>Unterdrückung der Freiheit</a:t>
            </a:r>
          </a:p>
          <a:p>
            <a:endParaRPr lang="de-DE" sz="3200" b="1" dirty="0" smtClean="0">
              <a:solidFill>
                <a:schemeClr val="accent1"/>
              </a:solidFill>
              <a:sym typeface="Wingdings" pitchFamily="2" charset="2"/>
            </a:endParaRPr>
          </a:p>
          <a:p>
            <a:pPr>
              <a:buFont typeface="Wingdings"/>
              <a:buChar char="à"/>
            </a:pPr>
            <a:r>
              <a:rPr lang="de-DE" sz="3200" b="1" dirty="0" smtClean="0">
                <a:solidFill>
                  <a:schemeClr val="accent2"/>
                </a:solidFill>
                <a:sym typeface="Wingdings" pitchFamily="2" charset="2"/>
              </a:rPr>
              <a:t> Gentechnik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8">
                                            <p:txEl>
                                              <p:pRg st="0" end="0"/>
                                            </p:txEl>
                                          </p:spTgt>
                                        </p:tgtEl>
                                        <p:attrNameLst>
                                          <p:attrName>style.visibility</p:attrName>
                                        </p:attrNameLst>
                                      </p:cBhvr>
                                      <p:to>
                                        <p:strVal val="visible"/>
                                      </p:to>
                                    </p:set>
                                    <p:anim calcmode="lin" valueType="num">
                                      <p:cBhvr additive="base">
                                        <p:cTn id="13" dur="1000" fill="hold"/>
                                        <p:tgtEl>
                                          <p:spTgt spid="8">
                                            <p:txEl>
                                              <p:pRg st="0" end="0"/>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8">
                                            <p:txEl>
                                              <p:pRg st="2" end="2"/>
                                            </p:txEl>
                                          </p:spTgt>
                                        </p:tgtEl>
                                        <p:attrNameLst>
                                          <p:attrName>style.visibility</p:attrName>
                                        </p:attrNameLst>
                                      </p:cBhvr>
                                      <p:to>
                                        <p:strVal val="visible"/>
                                      </p:to>
                                    </p:set>
                                    <p:anim calcmode="lin" valueType="num">
                                      <p:cBhvr additive="base">
                                        <p:cTn id="19" dur="1000" fill="hold"/>
                                        <p:tgtEl>
                                          <p:spTgt spid="8">
                                            <p:txEl>
                                              <p:pRg st="2" end="2"/>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8">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8">
                                            <p:txEl>
                                              <p:pRg st="4" end="4"/>
                                            </p:txEl>
                                          </p:spTgt>
                                        </p:tgtEl>
                                        <p:attrNameLst>
                                          <p:attrName>style.visibility</p:attrName>
                                        </p:attrNameLst>
                                      </p:cBhvr>
                                      <p:to>
                                        <p:strVal val="visible"/>
                                      </p:to>
                                    </p:set>
                                    <p:anim calcmode="lin" valueType="num">
                                      <p:cBhvr additive="base">
                                        <p:cTn id="25" dur="1000" fill="hold"/>
                                        <p:tgtEl>
                                          <p:spTgt spid="8">
                                            <p:txEl>
                                              <p:pRg st="4" end="4"/>
                                            </p:txEl>
                                          </p:spTgt>
                                        </p:tgtEl>
                                        <p:attrNameLst>
                                          <p:attrName>ppt_x</p:attrName>
                                        </p:attrNameLst>
                                      </p:cBhvr>
                                      <p:tavLst>
                                        <p:tav tm="0">
                                          <p:val>
                                            <p:strVal val="0-#ppt_w/2"/>
                                          </p:val>
                                        </p:tav>
                                        <p:tav tm="100000">
                                          <p:val>
                                            <p:strVal val="#ppt_x"/>
                                          </p:val>
                                        </p:tav>
                                      </p:tavLst>
                                    </p:anim>
                                    <p:anim calcmode="lin" valueType="num">
                                      <p:cBhvr additive="base">
                                        <p:cTn id="26" dur="1000" fill="hold"/>
                                        <p:tgtEl>
                                          <p:spTgt spid="8">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8">
                                            <p:txEl>
                                              <p:pRg st="6" end="6"/>
                                            </p:txEl>
                                          </p:spTgt>
                                        </p:tgtEl>
                                        <p:attrNameLst>
                                          <p:attrName>style.visibility</p:attrName>
                                        </p:attrNameLst>
                                      </p:cBhvr>
                                      <p:to>
                                        <p:strVal val="visible"/>
                                      </p:to>
                                    </p:set>
                                    <p:anim calcmode="lin" valueType="num">
                                      <p:cBhvr additive="base">
                                        <p:cTn id="31" dur="1000" fill="hold"/>
                                        <p:tgtEl>
                                          <p:spTgt spid="8">
                                            <p:txEl>
                                              <p:pRg st="6" end="6"/>
                                            </p:txEl>
                                          </p:spTgt>
                                        </p:tgtEl>
                                        <p:attrNameLst>
                                          <p:attrName>ppt_x</p:attrName>
                                        </p:attrNameLst>
                                      </p:cBhvr>
                                      <p:tavLst>
                                        <p:tav tm="0">
                                          <p:val>
                                            <p:strVal val="0-#ppt_w/2"/>
                                          </p:val>
                                        </p:tav>
                                        <p:tav tm="100000">
                                          <p:val>
                                            <p:strVal val="#ppt_x"/>
                                          </p:val>
                                        </p:tav>
                                      </p:tavLst>
                                    </p:anim>
                                    <p:anim calcmode="lin" valueType="num">
                                      <p:cBhvr additive="base">
                                        <p:cTn id="32" dur="1000" fill="hold"/>
                                        <p:tgtEl>
                                          <p:spTgt spid="8">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xit" presetSubtype="2" fill="hold" nodeType="clickEffect">
                                  <p:stCondLst>
                                    <p:cond delay="0"/>
                                  </p:stCondLst>
                                  <p:childTnLst>
                                    <p:anim calcmode="lin" valueType="num">
                                      <p:cBhvr additive="base">
                                        <p:cTn id="36" dur="500"/>
                                        <p:tgtEl>
                                          <p:spTgt spid="4"/>
                                        </p:tgtEl>
                                        <p:attrNameLst>
                                          <p:attrName>ppt_x</p:attrName>
                                        </p:attrNameLst>
                                      </p:cBhvr>
                                      <p:tavLst>
                                        <p:tav tm="0">
                                          <p:val>
                                            <p:strVal val="ppt_x"/>
                                          </p:val>
                                        </p:tav>
                                        <p:tav tm="100000">
                                          <p:val>
                                            <p:strVal val="1+ppt_w/2"/>
                                          </p:val>
                                        </p:tav>
                                      </p:tavLst>
                                    </p:anim>
                                    <p:anim calcmode="lin" valueType="num">
                                      <p:cBhvr additive="base">
                                        <p:cTn id="37" dur="500"/>
                                        <p:tgtEl>
                                          <p:spTgt spid="4"/>
                                        </p:tgtEl>
                                        <p:attrNameLst>
                                          <p:attrName>ppt_y</p:attrName>
                                        </p:attrNameLst>
                                      </p:cBhvr>
                                      <p:tavLst>
                                        <p:tav tm="0">
                                          <p:val>
                                            <p:strVal val="ppt_y"/>
                                          </p:val>
                                        </p:tav>
                                        <p:tav tm="100000">
                                          <p:val>
                                            <p:strVal val="ppt_y"/>
                                          </p:val>
                                        </p:tav>
                                      </p:tavLst>
                                    </p:anim>
                                    <p:set>
                                      <p:cBhvr>
                                        <p:cTn id="38" dur="1" fill="hold">
                                          <p:stCondLst>
                                            <p:cond delay="499"/>
                                          </p:stCondLst>
                                        </p:cTn>
                                        <p:tgtEl>
                                          <p:spTgt spid="4"/>
                                        </p:tgtEl>
                                        <p:attrNameLst>
                                          <p:attrName>style.visibility</p:attrName>
                                        </p:attrNameLst>
                                      </p:cBhvr>
                                      <p:to>
                                        <p:strVal val="hidden"/>
                                      </p:to>
                                    </p:set>
                                  </p:childTnLst>
                                </p:cTn>
                              </p:par>
                              <p:par>
                                <p:cTn id="39" presetID="2" presetClass="exit" presetSubtype="2" fill="hold" grpId="0" nodeType="withEffect">
                                  <p:stCondLst>
                                    <p:cond delay="0"/>
                                  </p:stCondLst>
                                  <p:childTnLst>
                                    <p:anim calcmode="lin" valueType="num">
                                      <p:cBhvr additive="base">
                                        <p:cTn id="40" dur="1000"/>
                                        <p:tgtEl>
                                          <p:spTgt spid="8">
                                            <p:txEl>
                                              <p:pRg st="0" end="0"/>
                                            </p:txEl>
                                          </p:spTgt>
                                        </p:tgtEl>
                                        <p:attrNameLst>
                                          <p:attrName>ppt_x</p:attrName>
                                        </p:attrNameLst>
                                      </p:cBhvr>
                                      <p:tavLst>
                                        <p:tav tm="0">
                                          <p:val>
                                            <p:strVal val="ppt_x"/>
                                          </p:val>
                                        </p:tav>
                                        <p:tav tm="100000">
                                          <p:val>
                                            <p:strVal val="1+ppt_w/2"/>
                                          </p:val>
                                        </p:tav>
                                      </p:tavLst>
                                    </p:anim>
                                    <p:anim calcmode="lin" valueType="num">
                                      <p:cBhvr additive="base">
                                        <p:cTn id="41" dur="1000"/>
                                        <p:tgtEl>
                                          <p:spTgt spid="8">
                                            <p:txEl>
                                              <p:pRg st="0" end="0"/>
                                            </p:txEl>
                                          </p:spTgt>
                                        </p:tgtEl>
                                        <p:attrNameLst>
                                          <p:attrName>ppt_y</p:attrName>
                                        </p:attrNameLst>
                                      </p:cBhvr>
                                      <p:tavLst>
                                        <p:tav tm="0">
                                          <p:val>
                                            <p:strVal val="ppt_y"/>
                                          </p:val>
                                        </p:tav>
                                        <p:tav tm="100000">
                                          <p:val>
                                            <p:strVal val="ppt_y"/>
                                          </p:val>
                                        </p:tav>
                                      </p:tavLst>
                                    </p:anim>
                                    <p:set>
                                      <p:cBhvr>
                                        <p:cTn id="42" dur="1" fill="hold">
                                          <p:stCondLst>
                                            <p:cond delay="999"/>
                                          </p:stCondLst>
                                        </p:cTn>
                                        <p:tgtEl>
                                          <p:spTgt spid="8">
                                            <p:txEl>
                                              <p:pRg st="0" end="0"/>
                                            </p:txEl>
                                          </p:spTgt>
                                        </p:tgtEl>
                                        <p:attrNameLst>
                                          <p:attrName>style.visibility</p:attrName>
                                        </p:attrNameLst>
                                      </p:cBhvr>
                                      <p:to>
                                        <p:strVal val="hidden"/>
                                      </p:to>
                                    </p:set>
                                  </p:childTnLst>
                                </p:cTn>
                              </p:par>
                              <p:par>
                                <p:cTn id="43" presetID="2" presetClass="exit" presetSubtype="2" fill="hold" grpId="0" nodeType="withEffect">
                                  <p:stCondLst>
                                    <p:cond delay="0"/>
                                  </p:stCondLst>
                                  <p:childTnLst>
                                    <p:anim calcmode="lin" valueType="num">
                                      <p:cBhvr additive="base">
                                        <p:cTn id="44" dur="1000"/>
                                        <p:tgtEl>
                                          <p:spTgt spid="8">
                                            <p:txEl>
                                              <p:pRg st="2" end="2"/>
                                            </p:txEl>
                                          </p:spTgt>
                                        </p:tgtEl>
                                        <p:attrNameLst>
                                          <p:attrName>ppt_x</p:attrName>
                                        </p:attrNameLst>
                                      </p:cBhvr>
                                      <p:tavLst>
                                        <p:tav tm="0">
                                          <p:val>
                                            <p:strVal val="ppt_x"/>
                                          </p:val>
                                        </p:tav>
                                        <p:tav tm="100000">
                                          <p:val>
                                            <p:strVal val="1+ppt_w/2"/>
                                          </p:val>
                                        </p:tav>
                                      </p:tavLst>
                                    </p:anim>
                                    <p:anim calcmode="lin" valueType="num">
                                      <p:cBhvr additive="base">
                                        <p:cTn id="45" dur="1000"/>
                                        <p:tgtEl>
                                          <p:spTgt spid="8">
                                            <p:txEl>
                                              <p:pRg st="2" end="2"/>
                                            </p:txEl>
                                          </p:spTgt>
                                        </p:tgtEl>
                                        <p:attrNameLst>
                                          <p:attrName>ppt_y</p:attrName>
                                        </p:attrNameLst>
                                      </p:cBhvr>
                                      <p:tavLst>
                                        <p:tav tm="0">
                                          <p:val>
                                            <p:strVal val="ppt_y"/>
                                          </p:val>
                                        </p:tav>
                                        <p:tav tm="100000">
                                          <p:val>
                                            <p:strVal val="ppt_y"/>
                                          </p:val>
                                        </p:tav>
                                      </p:tavLst>
                                    </p:anim>
                                    <p:set>
                                      <p:cBhvr>
                                        <p:cTn id="46" dur="1" fill="hold">
                                          <p:stCondLst>
                                            <p:cond delay="999"/>
                                          </p:stCondLst>
                                        </p:cTn>
                                        <p:tgtEl>
                                          <p:spTgt spid="8">
                                            <p:txEl>
                                              <p:pRg st="2" end="2"/>
                                            </p:txEl>
                                          </p:spTgt>
                                        </p:tgtEl>
                                        <p:attrNameLst>
                                          <p:attrName>style.visibility</p:attrName>
                                        </p:attrNameLst>
                                      </p:cBhvr>
                                      <p:to>
                                        <p:strVal val="hidden"/>
                                      </p:to>
                                    </p:set>
                                  </p:childTnLst>
                                </p:cTn>
                              </p:par>
                              <p:par>
                                <p:cTn id="47" presetID="2" presetClass="exit" presetSubtype="2" fill="hold" grpId="0" nodeType="withEffect">
                                  <p:stCondLst>
                                    <p:cond delay="0"/>
                                  </p:stCondLst>
                                  <p:childTnLst>
                                    <p:anim calcmode="lin" valueType="num">
                                      <p:cBhvr additive="base">
                                        <p:cTn id="48" dur="1000"/>
                                        <p:tgtEl>
                                          <p:spTgt spid="8">
                                            <p:txEl>
                                              <p:pRg st="4" end="4"/>
                                            </p:txEl>
                                          </p:spTgt>
                                        </p:tgtEl>
                                        <p:attrNameLst>
                                          <p:attrName>ppt_x</p:attrName>
                                        </p:attrNameLst>
                                      </p:cBhvr>
                                      <p:tavLst>
                                        <p:tav tm="0">
                                          <p:val>
                                            <p:strVal val="ppt_x"/>
                                          </p:val>
                                        </p:tav>
                                        <p:tav tm="100000">
                                          <p:val>
                                            <p:strVal val="1+ppt_w/2"/>
                                          </p:val>
                                        </p:tav>
                                      </p:tavLst>
                                    </p:anim>
                                    <p:anim calcmode="lin" valueType="num">
                                      <p:cBhvr additive="base">
                                        <p:cTn id="49" dur="1000"/>
                                        <p:tgtEl>
                                          <p:spTgt spid="8">
                                            <p:txEl>
                                              <p:pRg st="4" end="4"/>
                                            </p:txEl>
                                          </p:spTgt>
                                        </p:tgtEl>
                                        <p:attrNameLst>
                                          <p:attrName>ppt_y</p:attrName>
                                        </p:attrNameLst>
                                      </p:cBhvr>
                                      <p:tavLst>
                                        <p:tav tm="0">
                                          <p:val>
                                            <p:strVal val="ppt_y"/>
                                          </p:val>
                                        </p:tav>
                                        <p:tav tm="100000">
                                          <p:val>
                                            <p:strVal val="ppt_y"/>
                                          </p:val>
                                        </p:tav>
                                      </p:tavLst>
                                    </p:anim>
                                    <p:set>
                                      <p:cBhvr>
                                        <p:cTn id="50" dur="1" fill="hold">
                                          <p:stCondLst>
                                            <p:cond delay="999"/>
                                          </p:stCondLst>
                                        </p:cTn>
                                        <p:tgtEl>
                                          <p:spTgt spid="8">
                                            <p:txEl>
                                              <p:pRg st="4" end="4"/>
                                            </p:txEl>
                                          </p:spTgt>
                                        </p:tgtEl>
                                        <p:attrNameLst>
                                          <p:attrName>style.visibility</p:attrName>
                                        </p:attrNameLst>
                                      </p:cBhvr>
                                      <p:to>
                                        <p:strVal val="hidden"/>
                                      </p:to>
                                    </p:set>
                                  </p:childTnLst>
                                </p:cTn>
                              </p:par>
                              <p:par>
                                <p:cTn id="51" presetID="2" presetClass="exit" presetSubtype="2" fill="hold" grpId="0" nodeType="withEffect">
                                  <p:stCondLst>
                                    <p:cond delay="0"/>
                                  </p:stCondLst>
                                  <p:childTnLst>
                                    <p:anim calcmode="lin" valueType="num">
                                      <p:cBhvr additive="base">
                                        <p:cTn id="52" dur="1000"/>
                                        <p:tgtEl>
                                          <p:spTgt spid="8">
                                            <p:txEl>
                                              <p:pRg st="6" end="6"/>
                                            </p:txEl>
                                          </p:spTgt>
                                        </p:tgtEl>
                                        <p:attrNameLst>
                                          <p:attrName>ppt_x</p:attrName>
                                        </p:attrNameLst>
                                      </p:cBhvr>
                                      <p:tavLst>
                                        <p:tav tm="0">
                                          <p:val>
                                            <p:strVal val="ppt_x"/>
                                          </p:val>
                                        </p:tav>
                                        <p:tav tm="100000">
                                          <p:val>
                                            <p:strVal val="1+ppt_w/2"/>
                                          </p:val>
                                        </p:tav>
                                      </p:tavLst>
                                    </p:anim>
                                    <p:anim calcmode="lin" valueType="num">
                                      <p:cBhvr additive="base">
                                        <p:cTn id="53" dur="1000"/>
                                        <p:tgtEl>
                                          <p:spTgt spid="8">
                                            <p:txEl>
                                              <p:pRg st="6" end="6"/>
                                            </p:txEl>
                                          </p:spTgt>
                                        </p:tgtEl>
                                        <p:attrNameLst>
                                          <p:attrName>ppt_y</p:attrName>
                                        </p:attrNameLst>
                                      </p:cBhvr>
                                      <p:tavLst>
                                        <p:tav tm="0">
                                          <p:val>
                                            <p:strVal val="ppt_y"/>
                                          </p:val>
                                        </p:tav>
                                        <p:tav tm="100000">
                                          <p:val>
                                            <p:strVal val="ppt_y"/>
                                          </p:val>
                                        </p:tav>
                                      </p:tavLst>
                                    </p:anim>
                                    <p:set>
                                      <p:cBhvr>
                                        <p:cTn id="54" dur="1" fill="hold">
                                          <p:stCondLst>
                                            <p:cond delay="999"/>
                                          </p:stCondLst>
                                        </p:cTn>
                                        <p:tgtEl>
                                          <p:spTgt spid="8">
                                            <p:txEl>
                                              <p:pRg st="6" end="6"/>
                                            </p:txEl>
                                          </p:spTgt>
                                        </p:tgtEl>
                                        <p:attrNameLst>
                                          <p:attrName>style.visibility</p:attrName>
                                        </p:attrNameLst>
                                      </p:cBhvr>
                                      <p:to>
                                        <p:strVal val="hidden"/>
                                      </p:to>
                                    </p:set>
                                  </p:childTnLst>
                                </p:cTn>
                              </p:par>
                            </p:childTnLst>
                          </p:cTn>
                        </p:par>
                        <p:par>
                          <p:cTn id="55" fill="hold">
                            <p:stCondLst>
                              <p:cond delay="1000"/>
                            </p:stCondLst>
                            <p:childTnLst>
                              <p:par>
                                <p:cTn id="56" presetID="3" presetClass="entr" presetSubtype="10" fill="hold" grpId="0" nodeType="afterEffect">
                                  <p:stCondLst>
                                    <p:cond delay="0"/>
                                  </p:stCondLst>
                                  <p:childTnLst>
                                    <p:set>
                                      <p:cBhvr>
                                        <p:cTn id="57" dur="1" fill="hold">
                                          <p:stCondLst>
                                            <p:cond delay="0"/>
                                          </p:stCondLst>
                                        </p:cTn>
                                        <p:tgtEl>
                                          <p:spTgt spid="3">
                                            <p:txEl>
                                              <p:pRg st="0" end="0"/>
                                            </p:txEl>
                                          </p:spTgt>
                                        </p:tgtEl>
                                        <p:attrNameLst>
                                          <p:attrName>style.visibility</p:attrName>
                                        </p:attrNameLst>
                                      </p:cBhvr>
                                      <p:to>
                                        <p:strVal val="visible"/>
                                      </p:to>
                                    </p:set>
                                    <p:animEffect transition="in" filter="blinds(horizontal)">
                                      <p:cBhvr>
                                        <p:cTn id="58"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357166"/>
            <a:ext cx="8229600" cy="1066800"/>
          </a:xfrm>
        </p:spPr>
        <p:txBody>
          <a:bodyPr/>
          <a:lstStyle/>
          <a:p>
            <a:pPr algn="ctr"/>
            <a:r>
              <a:rPr lang="de-DE" dirty="0" smtClean="0"/>
              <a:t>Inhalt</a:t>
            </a:r>
            <a:endParaRPr lang="de-DE" dirty="0"/>
          </a:p>
        </p:txBody>
      </p:sp>
      <p:sp>
        <p:nvSpPr>
          <p:cNvPr id="3" name="Inhaltsplatzhalter 2"/>
          <p:cNvSpPr>
            <a:spLocks noGrp="1"/>
          </p:cNvSpPr>
          <p:nvPr>
            <p:ph idx="1"/>
          </p:nvPr>
        </p:nvSpPr>
        <p:spPr>
          <a:xfrm>
            <a:off x="457200" y="1071546"/>
            <a:ext cx="8229600" cy="5357850"/>
          </a:xfrm>
        </p:spPr>
        <p:txBody>
          <a:bodyPr>
            <a:normAutofit fontScale="92500" lnSpcReduction="10000"/>
          </a:bodyPr>
          <a:lstStyle/>
          <a:p>
            <a:pPr marL="681228" indent="-571500">
              <a:lnSpc>
                <a:spcPct val="220000"/>
              </a:lnSpc>
              <a:buFont typeface="+mj-lt"/>
              <a:buAutoNum type="romanUcPeriod"/>
            </a:pPr>
            <a:r>
              <a:rPr lang="de-DE" dirty="0" smtClean="0"/>
              <a:t>Konflikt? – Der Fall Galileo Galilei </a:t>
            </a:r>
          </a:p>
          <a:p>
            <a:pPr marL="681228" indent="-571500">
              <a:lnSpc>
                <a:spcPct val="220000"/>
              </a:lnSpc>
              <a:buFont typeface="+mj-lt"/>
              <a:buAutoNum type="romanUcPeriod"/>
            </a:pPr>
            <a:r>
              <a:rPr lang="de-DE" dirty="0" smtClean="0"/>
              <a:t>Glaube und Vernunft – zwei Seiten einer Medaille</a:t>
            </a:r>
          </a:p>
          <a:p>
            <a:pPr marL="681228" indent="-571500">
              <a:lnSpc>
                <a:spcPct val="220000"/>
              </a:lnSpc>
              <a:buFont typeface="+mj-lt"/>
              <a:buAutoNum type="romanUcPeriod"/>
            </a:pPr>
            <a:r>
              <a:rPr lang="de-DE" dirty="0" smtClean="0"/>
              <a:t>Kann der Mensch die Wahrheit erkennen?</a:t>
            </a:r>
          </a:p>
          <a:p>
            <a:pPr marL="681228" indent="-571500">
              <a:lnSpc>
                <a:spcPct val="220000"/>
              </a:lnSpc>
              <a:buFont typeface="+mj-lt"/>
              <a:buAutoNum type="romanUcPeriod"/>
            </a:pPr>
            <a:r>
              <a:rPr lang="de-DE" dirty="0" smtClean="0"/>
              <a:t>Evolution oder Schöpfung?</a:t>
            </a:r>
          </a:p>
          <a:p>
            <a:pPr marL="681228" indent="-571500">
              <a:lnSpc>
                <a:spcPct val="220000"/>
              </a:lnSpc>
              <a:buFont typeface="+mj-lt"/>
              <a:buAutoNum type="romanUcPeriod"/>
            </a:pPr>
            <a:r>
              <a:rPr lang="de-DE" dirty="0" smtClean="0"/>
              <a:t>Dämonen oder Psychose?</a:t>
            </a:r>
          </a:p>
          <a:p>
            <a:pPr marL="681228" indent="-571500">
              <a:lnSpc>
                <a:spcPct val="220000"/>
              </a:lnSpc>
              <a:buFont typeface="+mj-lt"/>
              <a:buAutoNum type="romanUcPeriod"/>
            </a:pPr>
            <a:r>
              <a:rPr lang="de-DE" dirty="0" smtClean="0"/>
              <a:t>Fazit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433374"/>
            <a:ext cx="8229600" cy="1066800"/>
          </a:xfrm>
        </p:spPr>
        <p:txBody>
          <a:bodyPr/>
          <a:lstStyle/>
          <a:p>
            <a:r>
              <a:rPr lang="de-DE" dirty="0" smtClean="0"/>
              <a:t>Konflikt? – Der Fall Galileo Galilei </a:t>
            </a:r>
            <a:endParaRPr lang="de-DE" dirty="0"/>
          </a:p>
        </p:txBody>
      </p:sp>
      <p:sp>
        <p:nvSpPr>
          <p:cNvPr id="3" name="Inhaltsplatzhalter 2"/>
          <p:cNvSpPr>
            <a:spLocks noGrp="1"/>
          </p:cNvSpPr>
          <p:nvPr>
            <p:ph idx="1"/>
          </p:nvPr>
        </p:nvSpPr>
        <p:spPr>
          <a:xfrm>
            <a:off x="457200" y="1857364"/>
            <a:ext cx="8229600" cy="4717172"/>
          </a:xfrm>
        </p:spPr>
        <p:txBody>
          <a:bodyPr>
            <a:normAutofit fontScale="92500" lnSpcReduction="20000"/>
          </a:bodyPr>
          <a:lstStyle/>
          <a:p>
            <a:r>
              <a:rPr lang="de-DE" dirty="0" smtClean="0"/>
              <a:t>* 15. 02. 1564 in Pisa; + 08.01.1642 bei Florenz</a:t>
            </a:r>
          </a:p>
          <a:p>
            <a:r>
              <a:rPr lang="de-DE" dirty="0" smtClean="0"/>
              <a:t>Jeweilige Zeit verstehen lernen!</a:t>
            </a:r>
          </a:p>
          <a:p>
            <a:r>
              <a:rPr lang="de-DE" sz="3000" dirty="0" smtClean="0"/>
              <a:t>Papst Urban VIII. war einst Bewunderer.</a:t>
            </a:r>
          </a:p>
          <a:p>
            <a:r>
              <a:rPr lang="de-DE" dirty="0" smtClean="0"/>
              <a:t>22.06.1633: Verurteilung durch die Inquisition.</a:t>
            </a:r>
          </a:p>
          <a:p>
            <a:pPr lvl="1">
              <a:buFont typeface="Wingdings" pitchFamily="2" charset="2"/>
              <a:buChar char="Ø"/>
            </a:pPr>
            <a:r>
              <a:rPr lang="de-DE" sz="1600" dirty="0" smtClean="0"/>
              <a:t>Abschwörung der Erkenntnis, dass Erde sich um die Sonne dreht, nicht dass die Erde keine Scheibe sei!</a:t>
            </a:r>
          </a:p>
          <a:p>
            <a:r>
              <a:rPr lang="de-DE" sz="3000" dirty="0" smtClean="0"/>
              <a:t>Kardinal Bellarmin </a:t>
            </a:r>
            <a:r>
              <a:rPr lang="de-DE" sz="3000" dirty="0" smtClean="0">
                <a:sym typeface="Wingdings" pitchFamily="2" charset="2"/>
              </a:rPr>
              <a:t> Theorie ist Hypothese!</a:t>
            </a:r>
          </a:p>
          <a:p>
            <a:pPr lvl="1">
              <a:buFont typeface="Wingdings" pitchFamily="2" charset="2"/>
              <a:buChar char="Ø"/>
            </a:pPr>
            <a:r>
              <a:rPr lang="de-DE" sz="1600" dirty="0" smtClean="0"/>
              <a:t>Beobachtung, dass sich die Sonne über die Erde hinwegbewegt war ein evidenterer Beweis, als die mathematischen Berechnungen.</a:t>
            </a:r>
          </a:p>
          <a:p>
            <a:pPr lvl="1">
              <a:buFont typeface="Wingdings" pitchFamily="2" charset="2"/>
              <a:buChar char="Ø"/>
            </a:pPr>
            <a:r>
              <a:rPr lang="de-DE" sz="1600" dirty="0" smtClean="0"/>
              <a:t>Selbst Kepler konnte durch das Fernrohr lange nicht sehen, was Galileo beschrieb.</a:t>
            </a:r>
          </a:p>
          <a:p>
            <a:r>
              <a:rPr lang="de-DE" sz="3000" dirty="0" smtClean="0"/>
              <a:t>1633: erlaubte Papst Urban VIII. Rückkehr Galileis nach Florenz.</a:t>
            </a:r>
          </a:p>
          <a:p>
            <a:r>
              <a:rPr lang="de-DE" sz="3000" dirty="0" smtClean="0"/>
              <a:t>1638: Veröffentlichung seines letzten Werkes ohne Einspruch der Inquisition.</a:t>
            </a:r>
          </a:p>
        </p:txBody>
      </p:sp>
      <p:sp>
        <p:nvSpPr>
          <p:cNvPr id="4" name="Textfeld 3"/>
          <p:cNvSpPr txBox="1"/>
          <p:nvPr/>
        </p:nvSpPr>
        <p:spPr>
          <a:xfrm>
            <a:off x="642910" y="1214422"/>
            <a:ext cx="7500990" cy="707886"/>
          </a:xfrm>
          <a:prstGeom prst="rect">
            <a:avLst/>
          </a:prstGeom>
          <a:noFill/>
        </p:spPr>
        <p:txBody>
          <a:bodyPr wrap="square" rtlCol="0">
            <a:spAutoFit/>
          </a:bodyPr>
          <a:lstStyle/>
          <a:p>
            <a:pPr algn="ctr"/>
            <a:r>
              <a:rPr lang="de-DE" sz="2400" i="1" dirty="0" smtClean="0"/>
              <a:t> „Due </a:t>
            </a:r>
            <a:r>
              <a:rPr lang="de-DE" sz="2400" i="1" dirty="0" err="1" smtClean="0"/>
              <a:t>verità</a:t>
            </a:r>
            <a:r>
              <a:rPr lang="de-DE" sz="2400" i="1" dirty="0" smtClean="0"/>
              <a:t> non </a:t>
            </a:r>
            <a:r>
              <a:rPr lang="de-DE" sz="2400" i="1" dirty="0" err="1" smtClean="0"/>
              <a:t>posson</a:t>
            </a:r>
            <a:r>
              <a:rPr lang="de-DE" sz="2400" i="1" dirty="0" smtClean="0"/>
              <a:t> mai </a:t>
            </a:r>
            <a:r>
              <a:rPr lang="de-DE" sz="2400" i="1" dirty="0" err="1" smtClean="0"/>
              <a:t>contrariarsi</a:t>
            </a:r>
            <a:r>
              <a:rPr lang="de-DE" sz="2400" i="1" dirty="0" smtClean="0"/>
              <a:t>!” </a:t>
            </a:r>
          </a:p>
          <a:p>
            <a:pPr algn="ctr"/>
            <a:r>
              <a:rPr lang="de-DE" sz="1600" i="1" dirty="0" smtClean="0"/>
              <a:t>(Zwei Wahrheiten können sich nicht widersprechen.)</a:t>
            </a:r>
            <a:endParaRPr lang="de-DE" sz="1600" dirty="0"/>
          </a:p>
        </p:txBody>
      </p:sp>
      <p:sp>
        <p:nvSpPr>
          <p:cNvPr id="5" name="Textfeld 4"/>
          <p:cNvSpPr txBox="1"/>
          <p:nvPr/>
        </p:nvSpPr>
        <p:spPr>
          <a:xfrm>
            <a:off x="928662" y="2071678"/>
            <a:ext cx="7286676" cy="3477875"/>
          </a:xfrm>
          <a:prstGeom prst="rect">
            <a:avLst/>
          </a:prstGeom>
          <a:noFill/>
        </p:spPr>
        <p:txBody>
          <a:bodyPr wrap="square" rtlCol="0">
            <a:spAutoFit/>
          </a:bodyPr>
          <a:lstStyle/>
          <a:p>
            <a:pPr>
              <a:buFont typeface="Wingdings"/>
              <a:buChar char="à"/>
            </a:pPr>
            <a:r>
              <a:rPr lang="de-DE" sz="2000" b="1" dirty="0" smtClean="0">
                <a:solidFill>
                  <a:srgbClr val="C00000"/>
                </a:solidFill>
                <a:sym typeface="Wingdings" pitchFamily="2" charset="2"/>
              </a:rPr>
              <a:t>Der Fall Galileo Galilei war kein Konflikt zwischen der Katholischen Kirche oder der Religion mit der Wissenschaft. Persönliche Empfindlichkeiten zwischen den eigentlichen Bekannten, Papst Urban VIII. und Galilei waren der Hauptgrund für Galileis sanfte Verurteilung. </a:t>
            </a:r>
          </a:p>
          <a:p>
            <a:pPr>
              <a:buFont typeface="Wingdings"/>
              <a:buChar char="à"/>
            </a:pPr>
            <a:r>
              <a:rPr lang="de-DE" sz="2000" b="1" dirty="0" smtClean="0">
                <a:solidFill>
                  <a:srgbClr val="C00000"/>
                </a:solidFill>
                <a:sym typeface="Wingdings" pitchFamily="2" charset="2"/>
              </a:rPr>
              <a:t>Trotzdem hat der Prozess eine Diskussion angeregt, die in der heutigen Wissenschaftstheorie selbstverständlich ist.  Theorien sind Hypothesen!</a:t>
            </a:r>
          </a:p>
          <a:p>
            <a:pPr>
              <a:buFont typeface="Wingdings"/>
              <a:buChar char="à"/>
            </a:pPr>
            <a:r>
              <a:rPr lang="de-DE" sz="2000" b="1" dirty="0" smtClean="0">
                <a:solidFill>
                  <a:srgbClr val="C00000"/>
                </a:solidFill>
                <a:sym typeface="Wingdings" pitchFamily="2" charset="2"/>
              </a:rPr>
              <a:t>Die Aufklärung und die Gegner der Kirche machten aus dem Fall Galilei mehr als was er wirklich war.</a:t>
            </a:r>
            <a:endParaRPr lang="de-DE" sz="2000" b="1"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linds(horizontal)">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blinds(horizontal)">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blinds(horizontal)">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xit" presetSubtype="5" fill="hold" grpId="0" nodeType="clickEffect">
                                  <p:stCondLst>
                                    <p:cond delay="0"/>
                                  </p:stCondLst>
                                  <p:childTnLst>
                                    <p:animEffect transition="out" filter="blinds(vertical)">
                                      <p:cBhvr>
                                        <p:cTn id="56" dur="500"/>
                                        <p:tgtEl>
                                          <p:spTgt spid="3">
                                            <p:txEl>
                                              <p:pRg st="0" end="0"/>
                                            </p:txEl>
                                          </p:spTgt>
                                        </p:tgtEl>
                                      </p:cBhvr>
                                    </p:animEffect>
                                    <p:set>
                                      <p:cBhvr>
                                        <p:cTn id="57" dur="1" fill="hold">
                                          <p:stCondLst>
                                            <p:cond delay="499"/>
                                          </p:stCondLst>
                                        </p:cTn>
                                        <p:tgtEl>
                                          <p:spTgt spid="3">
                                            <p:txEl>
                                              <p:pRg st="0" end="0"/>
                                            </p:txEl>
                                          </p:spTgt>
                                        </p:tgtEl>
                                        <p:attrNameLst>
                                          <p:attrName>style.visibility</p:attrName>
                                        </p:attrNameLst>
                                      </p:cBhvr>
                                      <p:to>
                                        <p:strVal val="hidden"/>
                                      </p:to>
                                    </p:set>
                                  </p:childTnLst>
                                </p:cTn>
                              </p:par>
                              <p:par>
                                <p:cTn id="58" presetID="3" presetClass="exit" presetSubtype="5" fill="hold" grpId="0" nodeType="withEffect">
                                  <p:stCondLst>
                                    <p:cond delay="0"/>
                                  </p:stCondLst>
                                  <p:childTnLst>
                                    <p:animEffect transition="out" filter="blinds(vertical)">
                                      <p:cBhvr>
                                        <p:cTn id="59" dur="500"/>
                                        <p:tgtEl>
                                          <p:spTgt spid="3">
                                            <p:txEl>
                                              <p:pRg st="1" end="1"/>
                                            </p:txEl>
                                          </p:spTgt>
                                        </p:tgtEl>
                                      </p:cBhvr>
                                    </p:animEffect>
                                    <p:set>
                                      <p:cBhvr>
                                        <p:cTn id="60" dur="1" fill="hold">
                                          <p:stCondLst>
                                            <p:cond delay="499"/>
                                          </p:stCondLst>
                                        </p:cTn>
                                        <p:tgtEl>
                                          <p:spTgt spid="3">
                                            <p:txEl>
                                              <p:pRg st="1" end="1"/>
                                            </p:txEl>
                                          </p:spTgt>
                                        </p:tgtEl>
                                        <p:attrNameLst>
                                          <p:attrName>style.visibility</p:attrName>
                                        </p:attrNameLst>
                                      </p:cBhvr>
                                      <p:to>
                                        <p:strVal val="hidden"/>
                                      </p:to>
                                    </p:set>
                                  </p:childTnLst>
                                </p:cTn>
                              </p:par>
                              <p:par>
                                <p:cTn id="61" presetID="3" presetClass="exit" presetSubtype="5" fill="hold" grpId="0" nodeType="withEffect">
                                  <p:stCondLst>
                                    <p:cond delay="0"/>
                                  </p:stCondLst>
                                  <p:childTnLst>
                                    <p:animEffect transition="out" filter="blinds(vertical)">
                                      <p:cBhvr>
                                        <p:cTn id="62" dur="500"/>
                                        <p:tgtEl>
                                          <p:spTgt spid="3">
                                            <p:txEl>
                                              <p:pRg st="2" end="2"/>
                                            </p:txEl>
                                          </p:spTgt>
                                        </p:tgtEl>
                                      </p:cBhvr>
                                    </p:animEffect>
                                    <p:set>
                                      <p:cBhvr>
                                        <p:cTn id="63" dur="1" fill="hold">
                                          <p:stCondLst>
                                            <p:cond delay="499"/>
                                          </p:stCondLst>
                                        </p:cTn>
                                        <p:tgtEl>
                                          <p:spTgt spid="3">
                                            <p:txEl>
                                              <p:pRg st="2" end="2"/>
                                            </p:txEl>
                                          </p:spTgt>
                                        </p:tgtEl>
                                        <p:attrNameLst>
                                          <p:attrName>style.visibility</p:attrName>
                                        </p:attrNameLst>
                                      </p:cBhvr>
                                      <p:to>
                                        <p:strVal val="hidden"/>
                                      </p:to>
                                    </p:set>
                                  </p:childTnLst>
                                </p:cTn>
                              </p:par>
                              <p:par>
                                <p:cTn id="64" presetID="3" presetClass="exit" presetSubtype="5" fill="hold" grpId="0" nodeType="withEffect">
                                  <p:stCondLst>
                                    <p:cond delay="0"/>
                                  </p:stCondLst>
                                  <p:childTnLst>
                                    <p:animEffect transition="out" filter="blinds(vertical)">
                                      <p:cBhvr>
                                        <p:cTn id="65" dur="500"/>
                                        <p:tgtEl>
                                          <p:spTgt spid="3">
                                            <p:txEl>
                                              <p:pRg st="3" end="3"/>
                                            </p:txEl>
                                          </p:spTgt>
                                        </p:tgtEl>
                                      </p:cBhvr>
                                    </p:animEffect>
                                    <p:set>
                                      <p:cBhvr>
                                        <p:cTn id="66" dur="1" fill="hold">
                                          <p:stCondLst>
                                            <p:cond delay="499"/>
                                          </p:stCondLst>
                                        </p:cTn>
                                        <p:tgtEl>
                                          <p:spTgt spid="3">
                                            <p:txEl>
                                              <p:pRg st="3" end="3"/>
                                            </p:txEl>
                                          </p:spTgt>
                                        </p:tgtEl>
                                        <p:attrNameLst>
                                          <p:attrName>style.visibility</p:attrName>
                                        </p:attrNameLst>
                                      </p:cBhvr>
                                      <p:to>
                                        <p:strVal val="hidden"/>
                                      </p:to>
                                    </p:set>
                                  </p:childTnLst>
                                </p:cTn>
                              </p:par>
                              <p:par>
                                <p:cTn id="67" presetID="3" presetClass="exit" presetSubtype="5" fill="hold" grpId="0" nodeType="withEffect">
                                  <p:stCondLst>
                                    <p:cond delay="0"/>
                                  </p:stCondLst>
                                  <p:childTnLst>
                                    <p:animEffect transition="out" filter="blinds(vertical)">
                                      <p:cBhvr>
                                        <p:cTn id="68" dur="500"/>
                                        <p:tgtEl>
                                          <p:spTgt spid="3">
                                            <p:txEl>
                                              <p:pRg st="4" end="4"/>
                                            </p:txEl>
                                          </p:spTgt>
                                        </p:tgtEl>
                                      </p:cBhvr>
                                    </p:animEffect>
                                    <p:set>
                                      <p:cBhvr>
                                        <p:cTn id="69" dur="1" fill="hold">
                                          <p:stCondLst>
                                            <p:cond delay="499"/>
                                          </p:stCondLst>
                                        </p:cTn>
                                        <p:tgtEl>
                                          <p:spTgt spid="3">
                                            <p:txEl>
                                              <p:pRg st="4" end="4"/>
                                            </p:txEl>
                                          </p:spTgt>
                                        </p:tgtEl>
                                        <p:attrNameLst>
                                          <p:attrName>style.visibility</p:attrName>
                                        </p:attrNameLst>
                                      </p:cBhvr>
                                      <p:to>
                                        <p:strVal val="hidden"/>
                                      </p:to>
                                    </p:set>
                                  </p:childTnLst>
                                </p:cTn>
                              </p:par>
                              <p:par>
                                <p:cTn id="70" presetID="3" presetClass="exit" presetSubtype="5" fill="hold" grpId="0" nodeType="withEffect">
                                  <p:stCondLst>
                                    <p:cond delay="0"/>
                                  </p:stCondLst>
                                  <p:childTnLst>
                                    <p:animEffect transition="out" filter="blinds(vertical)">
                                      <p:cBhvr>
                                        <p:cTn id="71" dur="500"/>
                                        <p:tgtEl>
                                          <p:spTgt spid="3">
                                            <p:txEl>
                                              <p:pRg st="5" end="5"/>
                                            </p:txEl>
                                          </p:spTgt>
                                        </p:tgtEl>
                                      </p:cBhvr>
                                    </p:animEffect>
                                    <p:set>
                                      <p:cBhvr>
                                        <p:cTn id="72" dur="1" fill="hold">
                                          <p:stCondLst>
                                            <p:cond delay="499"/>
                                          </p:stCondLst>
                                        </p:cTn>
                                        <p:tgtEl>
                                          <p:spTgt spid="3">
                                            <p:txEl>
                                              <p:pRg st="5" end="5"/>
                                            </p:txEl>
                                          </p:spTgt>
                                        </p:tgtEl>
                                        <p:attrNameLst>
                                          <p:attrName>style.visibility</p:attrName>
                                        </p:attrNameLst>
                                      </p:cBhvr>
                                      <p:to>
                                        <p:strVal val="hidden"/>
                                      </p:to>
                                    </p:set>
                                  </p:childTnLst>
                                </p:cTn>
                              </p:par>
                              <p:par>
                                <p:cTn id="73" presetID="3" presetClass="exit" presetSubtype="5" fill="hold" grpId="0" nodeType="withEffect">
                                  <p:stCondLst>
                                    <p:cond delay="0"/>
                                  </p:stCondLst>
                                  <p:childTnLst>
                                    <p:animEffect transition="out" filter="blinds(vertical)">
                                      <p:cBhvr>
                                        <p:cTn id="74" dur="500"/>
                                        <p:tgtEl>
                                          <p:spTgt spid="3">
                                            <p:txEl>
                                              <p:pRg st="6" end="6"/>
                                            </p:txEl>
                                          </p:spTgt>
                                        </p:tgtEl>
                                      </p:cBhvr>
                                    </p:animEffect>
                                    <p:set>
                                      <p:cBhvr>
                                        <p:cTn id="75" dur="1" fill="hold">
                                          <p:stCondLst>
                                            <p:cond delay="499"/>
                                          </p:stCondLst>
                                        </p:cTn>
                                        <p:tgtEl>
                                          <p:spTgt spid="3">
                                            <p:txEl>
                                              <p:pRg st="6" end="6"/>
                                            </p:txEl>
                                          </p:spTgt>
                                        </p:tgtEl>
                                        <p:attrNameLst>
                                          <p:attrName>style.visibility</p:attrName>
                                        </p:attrNameLst>
                                      </p:cBhvr>
                                      <p:to>
                                        <p:strVal val="hidden"/>
                                      </p:to>
                                    </p:set>
                                  </p:childTnLst>
                                </p:cTn>
                              </p:par>
                              <p:par>
                                <p:cTn id="76" presetID="3" presetClass="exit" presetSubtype="5" fill="hold" grpId="0" nodeType="withEffect">
                                  <p:stCondLst>
                                    <p:cond delay="0"/>
                                  </p:stCondLst>
                                  <p:childTnLst>
                                    <p:animEffect transition="out" filter="blinds(vertical)">
                                      <p:cBhvr>
                                        <p:cTn id="77" dur="500"/>
                                        <p:tgtEl>
                                          <p:spTgt spid="3">
                                            <p:txEl>
                                              <p:pRg st="7" end="7"/>
                                            </p:txEl>
                                          </p:spTgt>
                                        </p:tgtEl>
                                      </p:cBhvr>
                                    </p:animEffect>
                                    <p:set>
                                      <p:cBhvr>
                                        <p:cTn id="78" dur="1" fill="hold">
                                          <p:stCondLst>
                                            <p:cond delay="499"/>
                                          </p:stCondLst>
                                        </p:cTn>
                                        <p:tgtEl>
                                          <p:spTgt spid="3">
                                            <p:txEl>
                                              <p:pRg st="7" end="7"/>
                                            </p:txEl>
                                          </p:spTgt>
                                        </p:tgtEl>
                                        <p:attrNameLst>
                                          <p:attrName>style.visibility</p:attrName>
                                        </p:attrNameLst>
                                      </p:cBhvr>
                                      <p:to>
                                        <p:strVal val="hidden"/>
                                      </p:to>
                                    </p:set>
                                  </p:childTnLst>
                                </p:cTn>
                              </p:par>
                              <p:par>
                                <p:cTn id="79" presetID="3" presetClass="exit" presetSubtype="5" fill="hold" grpId="0" nodeType="withEffect">
                                  <p:stCondLst>
                                    <p:cond delay="0"/>
                                  </p:stCondLst>
                                  <p:childTnLst>
                                    <p:animEffect transition="out" filter="blinds(vertical)">
                                      <p:cBhvr>
                                        <p:cTn id="80" dur="500"/>
                                        <p:tgtEl>
                                          <p:spTgt spid="3">
                                            <p:txEl>
                                              <p:pRg st="8" end="8"/>
                                            </p:txEl>
                                          </p:spTgt>
                                        </p:tgtEl>
                                      </p:cBhvr>
                                    </p:animEffect>
                                    <p:set>
                                      <p:cBhvr>
                                        <p:cTn id="81" dur="1" fill="hold">
                                          <p:stCondLst>
                                            <p:cond delay="499"/>
                                          </p:stCondLst>
                                        </p:cTn>
                                        <p:tgtEl>
                                          <p:spTgt spid="3">
                                            <p:txEl>
                                              <p:pRg st="8" end="8"/>
                                            </p:txEl>
                                          </p:spTgt>
                                        </p:tgtEl>
                                        <p:attrNameLst>
                                          <p:attrName>style.visibility</p:attrName>
                                        </p:attrNameLst>
                                      </p:cBhvr>
                                      <p:to>
                                        <p:strVal val="hidden"/>
                                      </p:to>
                                    </p:set>
                                  </p:childTnLst>
                                </p:cTn>
                              </p:par>
                              <p:par>
                                <p:cTn id="82" presetID="3" presetClass="exit" presetSubtype="5" fill="hold" grpId="0" nodeType="withEffect">
                                  <p:stCondLst>
                                    <p:cond delay="0"/>
                                  </p:stCondLst>
                                  <p:childTnLst>
                                    <p:animEffect transition="out" filter="blinds(vertical)">
                                      <p:cBhvr>
                                        <p:cTn id="83" dur="500"/>
                                        <p:tgtEl>
                                          <p:spTgt spid="3">
                                            <p:txEl>
                                              <p:pRg st="9" end="9"/>
                                            </p:txEl>
                                          </p:spTgt>
                                        </p:tgtEl>
                                      </p:cBhvr>
                                    </p:animEffect>
                                    <p:set>
                                      <p:cBhvr>
                                        <p:cTn id="84" dur="1" fill="hold">
                                          <p:stCondLst>
                                            <p:cond delay="499"/>
                                          </p:stCondLst>
                                        </p:cTn>
                                        <p:tgtEl>
                                          <p:spTgt spid="3">
                                            <p:txEl>
                                              <p:pRg st="9" end="9"/>
                                            </p:txEl>
                                          </p:spTgt>
                                        </p:tgtEl>
                                        <p:attrNameLst>
                                          <p:attrName>style.visibility</p:attrName>
                                        </p:attrNameLst>
                                      </p:cBhvr>
                                      <p:to>
                                        <p:strVal val="hidden"/>
                                      </p:to>
                                    </p:set>
                                  </p:childTnLst>
                                </p:cTn>
                              </p:par>
                            </p:childTnLst>
                          </p:cTn>
                        </p:par>
                      </p:childTnLst>
                    </p:cTn>
                  </p:par>
                  <p:par>
                    <p:cTn id="85" fill="hold">
                      <p:stCondLst>
                        <p:cond delay="indefinite"/>
                      </p:stCondLst>
                      <p:childTnLst>
                        <p:par>
                          <p:cTn id="86" fill="hold">
                            <p:stCondLst>
                              <p:cond delay="0"/>
                            </p:stCondLst>
                            <p:childTnLst>
                              <p:par>
                                <p:cTn id="87" presetID="2" presetClass="entr" presetSubtype="8" fill="hold" nodeType="clickEffect">
                                  <p:stCondLst>
                                    <p:cond delay="0"/>
                                  </p:stCondLst>
                                  <p:childTnLst>
                                    <p:set>
                                      <p:cBhvr>
                                        <p:cTn id="88" dur="1" fill="hold">
                                          <p:stCondLst>
                                            <p:cond delay="0"/>
                                          </p:stCondLst>
                                        </p:cTn>
                                        <p:tgtEl>
                                          <p:spTgt spid="5">
                                            <p:txEl>
                                              <p:pRg st="0" end="0"/>
                                            </p:txEl>
                                          </p:spTgt>
                                        </p:tgtEl>
                                        <p:attrNameLst>
                                          <p:attrName>style.visibility</p:attrName>
                                        </p:attrNameLst>
                                      </p:cBhvr>
                                      <p:to>
                                        <p:strVal val="visible"/>
                                      </p:to>
                                    </p:set>
                                    <p:anim calcmode="lin" valueType="num">
                                      <p:cBhvr additive="base">
                                        <p:cTn id="89" dur="5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90" dur="5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2" presetClass="entr" presetSubtype="8" fill="hold" nodeType="clickEffect">
                                  <p:stCondLst>
                                    <p:cond delay="0"/>
                                  </p:stCondLst>
                                  <p:childTnLst>
                                    <p:set>
                                      <p:cBhvr>
                                        <p:cTn id="94" dur="1" fill="hold">
                                          <p:stCondLst>
                                            <p:cond delay="0"/>
                                          </p:stCondLst>
                                        </p:cTn>
                                        <p:tgtEl>
                                          <p:spTgt spid="5">
                                            <p:txEl>
                                              <p:pRg st="1" end="1"/>
                                            </p:txEl>
                                          </p:spTgt>
                                        </p:tgtEl>
                                        <p:attrNameLst>
                                          <p:attrName>style.visibility</p:attrName>
                                        </p:attrNameLst>
                                      </p:cBhvr>
                                      <p:to>
                                        <p:strVal val="visible"/>
                                      </p:to>
                                    </p:set>
                                    <p:anim calcmode="lin" valueType="num">
                                      <p:cBhvr additive="base">
                                        <p:cTn id="95" dur="500" fill="hold"/>
                                        <p:tgtEl>
                                          <p:spTgt spid="5">
                                            <p:txEl>
                                              <p:pRg st="1" end="1"/>
                                            </p:txEl>
                                          </p:spTgt>
                                        </p:tgtEl>
                                        <p:attrNameLst>
                                          <p:attrName>ppt_x</p:attrName>
                                        </p:attrNameLst>
                                      </p:cBhvr>
                                      <p:tavLst>
                                        <p:tav tm="0">
                                          <p:val>
                                            <p:strVal val="0-#ppt_w/2"/>
                                          </p:val>
                                        </p:tav>
                                        <p:tav tm="100000">
                                          <p:val>
                                            <p:strVal val="#ppt_x"/>
                                          </p:val>
                                        </p:tav>
                                      </p:tavLst>
                                    </p:anim>
                                    <p:anim calcmode="lin" valueType="num">
                                      <p:cBhvr additive="base">
                                        <p:cTn id="96" dur="500" fill="hold"/>
                                        <p:tgtEl>
                                          <p:spTgt spid="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7" fill="hold">
                      <p:stCondLst>
                        <p:cond delay="indefinite"/>
                      </p:stCondLst>
                      <p:childTnLst>
                        <p:par>
                          <p:cTn id="98" fill="hold">
                            <p:stCondLst>
                              <p:cond delay="0"/>
                            </p:stCondLst>
                            <p:childTnLst>
                              <p:par>
                                <p:cTn id="99" presetID="2" presetClass="entr" presetSubtype="8" fill="hold" nodeType="clickEffect">
                                  <p:stCondLst>
                                    <p:cond delay="0"/>
                                  </p:stCondLst>
                                  <p:childTnLst>
                                    <p:set>
                                      <p:cBhvr>
                                        <p:cTn id="100" dur="1" fill="hold">
                                          <p:stCondLst>
                                            <p:cond delay="0"/>
                                          </p:stCondLst>
                                        </p:cTn>
                                        <p:tgtEl>
                                          <p:spTgt spid="5">
                                            <p:txEl>
                                              <p:pRg st="2" end="2"/>
                                            </p:txEl>
                                          </p:spTgt>
                                        </p:tgtEl>
                                        <p:attrNameLst>
                                          <p:attrName>style.visibility</p:attrName>
                                        </p:attrNameLst>
                                      </p:cBhvr>
                                      <p:to>
                                        <p:strVal val="visible"/>
                                      </p:to>
                                    </p:set>
                                    <p:anim calcmode="lin" valueType="num">
                                      <p:cBhvr additive="base">
                                        <p:cTn id="101" dur="500" fill="hold"/>
                                        <p:tgtEl>
                                          <p:spTgt spid="5">
                                            <p:txEl>
                                              <p:pRg st="2" end="2"/>
                                            </p:txEl>
                                          </p:spTgt>
                                        </p:tgtEl>
                                        <p:attrNameLst>
                                          <p:attrName>ppt_x</p:attrName>
                                        </p:attrNameLst>
                                      </p:cBhvr>
                                      <p:tavLst>
                                        <p:tav tm="0">
                                          <p:val>
                                            <p:strVal val="0-#ppt_w/2"/>
                                          </p:val>
                                        </p:tav>
                                        <p:tav tm="100000">
                                          <p:val>
                                            <p:strVal val="#ppt_x"/>
                                          </p:val>
                                        </p:tav>
                                      </p:tavLst>
                                    </p:anim>
                                    <p:anim calcmode="lin" valueType="num">
                                      <p:cBhvr additive="base">
                                        <p:cTn id="102" dur="500" fill="hold"/>
                                        <p:tgtEl>
                                          <p:spTgt spid="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433374"/>
            <a:ext cx="8229600" cy="1066800"/>
          </a:xfrm>
        </p:spPr>
        <p:txBody>
          <a:bodyPr>
            <a:normAutofit/>
          </a:bodyPr>
          <a:lstStyle/>
          <a:p>
            <a:r>
              <a:rPr lang="de-DE" sz="2800" dirty="0" smtClean="0"/>
              <a:t>Glaube und Vernunft – zwei Seiten einer Medaille</a:t>
            </a:r>
            <a:endParaRPr lang="de-DE" sz="2800" dirty="0"/>
          </a:p>
        </p:txBody>
      </p:sp>
      <p:sp>
        <p:nvSpPr>
          <p:cNvPr id="3" name="Inhaltsplatzhalter 2"/>
          <p:cNvSpPr>
            <a:spLocks noGrp="1"/>
          </p:cNvSpPr>
          <p:nvPr>
            <p:ph idx="1"/>
          </p:nvPr>
        </p:nvSpPr>
        <p:spPr>
          <a:xfrm>
            <a:off x="457200" y="1928802"/>
            <a:ext cx="8229600" cy="4645734"/>
          </a:xfrm>
        </p:spPr>
        <p:txBody>
          <a:bodyPr>
            <a:normAutofit fontScale="92500" lnSpcReduction="20000"/>
          </a:bodyPr>
          <a:lstStyle/>
          <a:p>
            <a:pPr>
              <a:buFont typeface="Wingdings" pitchFamily="2" charset="2"/>
              <a:buChar char="Ø"/>
            </a:pPr>
            <a:r>
              <a:rPr lang="de-DE" dirty="0" smtClean="0"/>
              <a:t>Johannes-Prolog: „Im Anfang war der Logos, und der Logos ist Gott.“</a:t>
            </a:r>
          </a:p>
          <a:p>
            <a:pPr>
              <a:buFont typeface="Wingdings" pitchFamily="2" charset="2"/>
              <a:buChar char="Ø"/>
            </a:pPr>
            <a:r>
              <a:rPr lang="de-DE" dirty="0" smtClean="0"/>
              <a:t>Neben der </a:t>
            </a:r>
            <a:r>
              <a:rPr lang="de-DE" dirty="0" smtClean="0">
                <a:solidFill>
                  <a:srgbClr val="FF0000"/>
                </a:solidFill>
              </a:rPr>
              <a:t>Liebe</a:t>
            </a:r>
            <a:r>
              <a:rPr lang="de-DE" dirty="0" smtClean="0"/>
              <a:t> ist </a:t>
            </a:r>
            <a:r>
              <a:rPr lang="de-DE" dirty="0" smtClean="0">
                <a:solidFill>
                  <a:srgbClr val="FF0000"/>
                </a:solidFill>
              </a:rPr>
              <a:t>Wahrheit</a:t>
            </a:r>
            <a:r>
              <a:rPr lang="de-DE" dirty="0" smtClean="0"/>
              <a:t> eine </a:t>
            </a:r>
            <a:r>
              <a:rPr lang="de-DE" dirty="0" smtClean="0">
                <a:solidFill>
                  <a:srgbClr val="FF0000"/>
                </a:solidFill>
              </a:rPr>
              <a:t>Grundkategorie</a:t>
            </a:r>
            <a:r>
              <a:rPr lang="de-DE" dirty="0" smtClean="0"/>
              <a:t> des Glaubens.</a:t>
            </a:r>
          </a:p>
          <a:p>
            <a:pPr>
              <a:buFont typeface="Wingdings" pitchFamily="2" charset="2"/>
              <a:buChar char="Ø"/>
            </a:pPr>
            <a:r>
              <a:rPr lang="de-DE" dirty="0" smtClean="0"/>
              <a:t>Gott handelt nicht gegen die Vernunft </a:t>
            </a:r>
            <a:r>
              <a:rPr lang="de-DE" dirty="0" smtClean="0">
                <a:sym typeface="Wingdings" pitchFamily="2" charset="2"/>
              </a:rPr>
              <a:t> Gegensatz zum Islam</a:t>
            </a:r>
          </a:p>
          <a:p>
            <a:pPr>
              <a:buFont typeface="Wingdings" pitchFamily="2" charset="2"/>
              <a:buChar char="Ø"/>
            </a:pPr>
            <a:r>
              <a:rPr lang="de-DE" dirty="0" smtClean="0">
                <a:sym typeface="Wingdings" pitchFamily="2" charset="2"/>
              </a:rPr>
              <a:t>Zusammentreffen biblischer Botschaft mit griechischem Denken war kein Zufall.</a:t>
            </a:r>
          </a:p>
          <a:p>
            <a:pPr>
              <a:buFont typeface="Wingdings" pitchFamily="2" charset="2"/>
              <a:buChar char="Ø"/>
            </a:pPr>
            <a:r>
              <a:rPr lang="de-DE" dirty="0" smtClean="0">
                <a:sym typeface="Wingdings" pitchFamily="2" charset="2"/>
              </a:rPr>
              <a:t>Obwohl Christentum im Orient seinen Ursprung hat, hat es in Europa entscheidende Prägung gefunden.</a:t>
            </a:r>
          </a:p>
          <a:p>
            <a:pPr>
              <a:buFont typeface="Wingdings" pitchFamily="2" charset="2"/>
              <a:buChar char="Ø"/>
            </a:pPr>
            <a:r>
              <a:rPr lang="de-DE" dirty="0" smtClean="0">
                <a:sym typeface="Wingdings" pitchFamily="2" charset="2"/>
              </a:rPr>
              <a:t>Krise der Gegenwart: </a:t>
            </a:r>
            <a:r>
              <a:rPr lang="de-DE" dirty="0" smtClean="0">
                <a:solidFill>
                  <a:srgbClr val="FF0000"/>
                </a:solidFill>
                <a:sym typeface="Wingdings" pitchFamily="2" charset="2"/>
              </a:rPr>
              <a:t>Vermittlung zwischen subjektiven und objektiven Bereich fällt aus</a:t>
            </a:r>
            <a:r>
              <a:rPr lang="de-DE" dirty="0" smtClean="0">
                <a:sym typeface="Wingdings" pitchFamily="2" charset="2"/>
              </a:rPr>
              <a:t>.</a:t>
            </a:r>
          </a:p>
          <a:p>
            <a:pPr>
              <a:buNone/>
            </a:pPr>
            <a:endParaRPr lang="de-DE" dirty="0"/>
          </a:p>
        </p:txBody>
      </p:sp>
      <p:sp>
        <p:nvSpPr>
          <p:cNvPr id="4" name="Textfeld 3"/>
          <p:cNvSpPr txBox="1"/>
          <p:nvPr/>
        </p:nvSpPr>
        <p:spPr>
          <a:xfrm>
            <a:off x="571472" y="1214422"/>
            <a:ext cx="7786742" cy="646331"/>
          </a:xfrm>
          <a:prstGeom prst="rect">
            <a:avLst/>
          </a:prstGeom>
          <a:noFill/>
        </p:spPr>
        <p:txBody>
          <a:bodyPr wrap="square" rtlCol="0">
            <a:spAutoFit/>
          </a:bodyPr>
          <a:lstStyle/>
          <a:p>
            <a:pPr algn="ctr"/>
            <a:r>
              <a:rPr lang="de-DE" dirty="0" smtClean="0"/>
              <a:t>„Glaube und Vernunft sind wie die beiden Flügel, mit denen sich der menschliche Geist zur Betrachtung der Wahrheit erhebt.“ </a:t>
            </a:r>
            <a:r>
              <a:rPr lang="de-DE" sz="1100" dirty="0" err="1" smtClean="0"/>
              <a:t>Fides</a:t>
            </a:r>
            <a:r>
              <a:rPr lang="de-DE" sz="1100" dirty="0" smtClean="0"/>
              <a:t> et Ratio</a:t>
            </a:r>
            <a:endParaRPr lang="de-D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433374"/>
            <a:ext cx="8229600" cy="1066800"/>
          </a:xfrm>
        </p:spPr>
        <p:txBody>
          <a:bodyPr>
            <a:normAutofit/>
          </a:bodyPr>
          <a:lstStyle/>
          <a:p>
            <a:r>
              <a:rPr lang="de-DE" sz="3200" dirty="0" smtClean="0"/>
              <a:t>Kann der Mensch die Wahrheit erkennen?</a:t>
            </a:r>
            <a:endParaRPr lang="de-DE" sz="3200" dirty="0"/>
          </a:p>
        </p:txBody>
      </p:sp>
      <p:sp>
        <p:nvSpPr>
          <p:cNvPr id="3" name="Inhaltsplatzhalter 2"/>
          <p:cNvSpPr>
            <a:spLocks noGrp="1"/>
          </p:cNvSpPr>
          <p:nvPr>
            <p:ph idx="1"/>
          </p:nvPr>
        </p:nvSpPr>
        <p:spPr>
          <a:xfrm>
            <a:off x="457200" y="1785926"/>
            <a:ext cx="8229600" cy="4788610"/>
          </a:xfrm>
        </p:spPr>
        <p:txBody>
          <a:bodyPr>
            <a:normAutofit/>
          </a:bodyPr>
          <a:lstStyle/>
          <a:p>
            <a:pPr>
              <a:buNone/>
            </a:pPr>
            <a:r>
              <a:rPr lang="de-DE" sz="2400" dirty="0" smtClean="0"/>
              <a:t>„Wahrheit ist Übereinstimmung von Intellekt und Sache.“</a:t>
            </a:r>
          </a:p>
          <a:p>
            <a:pPr algn="ctr">
              <a:buNone/>
            </a:pPr>
            <a:r>
              <a:rPr lang="de-DE" sz="1800" dirty="0" smtClean="0"/>
              <a:t>Thomas von Aquin</a:t>
            </a:r>
            <a:endParaRPr lang="de-DE" sz="1800" dirty="0"/>
          </a:p>
        </p:txBody>
      </p:sp>
      <p:sp>
        <p:nvSpPr>
          <p:cNvPr id="4" name="Textfeld 3"/>
          <p:cNvSpPr txBox="1"/>
          <p:nvPr/>
        </p:nvSpPr>
        <p:spPr>
          <a:xfrm>
            <a:off x="571472" y="1202280"/>
            <a:ext cx="7500990" cy="369332"/>
          </a:xfrm>
          <a:prstGeom prst="rect">
            <a:avLst/>
          </a:prstGeom>
          <a:noFill/>
        </p:spPr>
        <p:txBody>
          <a:bodyPr wrap="square" rtlCol="0">
            <a:spAutoFit/>
          </a:bodyPr>
          <a:lstStyle/>
          <a:p>
            <a:pPr algn="ctr"/>
            <a:r>
              <a:rPr lang="de-DE" b="1" i="1" dirty="0" err="1" smtClean="0">
                <a:solidFill>
                  <a:srgbClr val="FF0000"/>
                </a:solidFill>
              </a:rPr>
              <a:t>Quid</a:t>
            </a:r>
            <a:r>
              <a:rPr lang="de-DE" b="1" i="1" dirty="0" smtClean="0">
                <a:solidFill>
                  <a:srgbClr val="FF0000"/>
                </a:solidFill>
              </a:rPr>
              <a:t> </a:t>
            </a:r>
            <a:r>
              <a:rPr lang="de-DE" b="1" i="1" dirty="0" err="1" smtClean="0">
                <a:solidFill>
                  <a:srgbClr val="FF0000"/>
                </a:solidFill>
              </a:rPr>
              <a:t>est</a:t>
            </a:r>
            <a:r>
              <a:rPr lang="de-DE" b="1" i="1" dirty="0" smtClean="0">
                <a:solidFill>
                  <a:srgbClr val="FF0000"/>
                </a:solidFill>
              </a:rPr>
              <a:t> </a:t>
            </a:r>
            <a:r>
              <a:rPr lang="de-DE" b="1" i="1" dirty="0" err="1" smtClean="0">
                <a:solidFill>
                  <a:srgbClr val="FF0000"/>
                </a:solidFill>
              </a:rPr>
              <a:t>veritas</a:t>
            </a:r>
            <a:r>
              <a:rPr lang="de-DE" b="1" i="1" dirty="0" smtClean="0">
                <a:solidFill>
                  <a:srgbClr val="FF0000"/>
                </a:solidFill>
              </a:rPr>
              <a:t>? </a:t>
            </a:r>
            <a:r>
              <a:rPr lang="de-DE" b="1" dirty="0" smtClean="0">
                <a:solidFill>
                  <a:srgbClr val="FF0000"/>
                </a:solidFill>
              </a:rPr>
              <a:t>– Was ist Wahrheit? </a:t>
            </a:r>
            <a:r>
              <a:rPr lang="de-DE" dirty="0" smtClean="0">
                <a:solidFill>
                  <a:srgbClr val="FF0000"/>
                </a:solidFill>
              </a:rPr>
              <a:t>Frage von Pilatus an Jesus.</a:t>
            </a:r>
            <a:endParaRPr lang="de-DE" dirty="0"/>
          </a:p>
        </p:txBody>
      </p:sp>
      <p:graphicFrame>
        <p:nvGraphicFramePr>
          <p:cNvPr id="6" name="Diagramm 5"/>
          <p:cNvGraphicFramePr/>
          <p:nvPr/>
        </p:nvGraphicFramePr>
        <p:xfrm>
          <a:off x="2000232" y="2571744"/>
          <a:ext cx="4929222" cy="28575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extfeld 8"/>
          <p:cNvSpPr txBox="1"/>
          <p:nvPr/>
        </p:nvSpPr>
        <p:spPr>
          <a:xfrm>
            <a:off x="357158" y="5500702"/>
            <a:ext cx="8572560" cy="1200329"/>
          </a:xfrm>
          <a:prstGeom prst="rect">
            <a:avLst/>
          </a:prstGeom>
          <a:noFill/>
        </p:spPr>
        <p:txBody>
          <a:bodyPr wrap="square" rtlCol="0">
            <a:spAutoFit/>
          </a:bodyPr>
          <a:lstStyle/>
          <a:p>
            <a:pPr>
              <a:buFont typeface="Wingdings" pitchFamily="2" charset="2"/>
              <a:buChar char="Ø"/>
            </a:pPr>
            <a:r>
              <a:rPr lang="de-DE" dirty="0" smtClean="0"/>
              <a:t>Kopernikus, Newton, Galileo waren Platoniker </a:t>
            </a:r>
            <a:r>
              <a:rPr lang="de-DE" dirty="0" smtClean="0">
                <a:sym typeface="Wingdings" pitchFamily="2" charset="2"/>
              </a:rPr>
              <a:t> gingen davon aus, dass die Welt aus einem vernünftigen Geist besteht, den es zu entdecken gilt.</a:t>
            </a:r>
          </a:p>
          <a:p>
            <a:pPr>
              <a:buFont typeface="Wingdings" pitchFamily="2" charset="2"/>
              <a:buChar char="Ø"/>
            </a:pPr>
            <a:r>
              <a:rPr lang="de-DE" dirty="0" smtClean="0">
                <a:sym typeface="Wingdings" pitchFamily="2" charset="2"/>
              </a:rPr>
              <a:t>Newton: Mathematik ist die Sprache Gottes.</a:t>
            </a:r>
            <a:r>
              <a:rPr lang="de-DE" dirty="0" smtClean="0"/>
              <a:t> </a:t>
            </a:r>
          </a:p>
          <a:p>
            <a:pPr>
              <a:buFont typeface="Wingdings" pitchFamily="2" charset="2"/>
              <a:buChar char="Ø"/>
            </a:pPr>
            <a:r>
              <a:rPr lang="de-DE" dirty="0" smtClean="0">
                <a:solidFill>
                  <a:srgbClr val="FF0000"/>
                </a:solidFill>
              </a:rPr>
              <a:t>JEDOCH: Heute wird „Geist“ in der Natur von der Wissenschaft geleugnet.</a:t>
            </a:r>
            <a:endParaRPr lang="de-DE"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out)">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blinds(horizontal)">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9">
                                            <p:txEl>
                                              <p:pRg st="0" end="0"/>
                                            </p:txEl>
                                          </p:spTgt>
                                        </p:tgtEl>
                                        <p:attrNameLst>
                                          <p:attrName>style.visibility</p:attrName>
                                        </p:attrNameLst>
                                      </p:cBhvr>
                                      <p:to>
                                        <p:strVal val="visible"/>
                                      </p:to>
                                    </p:set>
                                    <p:anim calcmode="lin" valueType="num">
                                      <p:cBhvr additive="base">
                                        <p:cTn id="20"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9">
                                            <p:txEl>
                                              <p:pRg st="1" end="1"/>
                                            </p:txEl>
                                          </p:spTgt>
                                        </p:tgtEl>
                                        <p:attrNameLst>
                                          <p:attrName>style.visibility</p:attrName>
                                        </p:attrNameLst>
                                      </p:cBhvr>
                                      <p:to>
                                        <p:strVal val="visible"/>
                                      </p:to>
                                    </p:set>
                                    <p:anim calcmode="lin" valueType="num">
                                      <p:cBhvr additive="base">
                                        <p:cTn id="26"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9">
                                            <p:txEl>
                                              <p:pRg st="2" end="2"/>
                                            </p:txEl>
                                          </p:spTgt>
                                        </p:tgtEl>
                                        <p:attrNameLst>
                                          <p:attrName>style.visibility</p:attrName>
                                        </p:attrNameLst>
                                      </p:cBhvr>
                                      <p:to>
                                        <p:strVal val="visible"/>
                                      </p:to>
                                    </p:set>
                                    <p:anim calcmode="lin" valueType="num">
                                      <p:cBhvr additive="base">
                                        <p:cTn id="32"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428604"/>
            <a:ext cx="8229600" cy="1066800"/>
          </a:xfrm>
        </p:spPr>
        <p:txBody>
          <a:bodyPr>
            <a:normAutofit/>
          </a:bodyPr>
          <a:lstStyle/>
          <a:p>
            <a:r>
              <a:rPr lang="de-DE" sz="3200" dirty="0" smtClean="0">
                <a:solidFill>
                  <a:srgbClr val="424456"/>
                </a:solidFill>
              </a:rPr>
              <a:t>Kann der Mensch die Wahrheit erkennen?</a:t>
            </a:r>
            <a:endParaRPr lang="de-DE" dirty="0"/>
          </a:p>
        </p:txBody>
      </p:sp>
      <p:sp>
        <p:nvSpPr>
          <p:cNvPr id="3" name="Inhaltsplatzhalter 2"/>
          <p:cNvSpPr>
            <a:spLocks noGrp="1"/>
          </p:cNvSpPr>
          <p:nvPr>
            <p:ph idx="1"/>
          </p:nvPr>
        </p:nvSpPr>
        <p:spPr/>
        <p:txBody>
          <a:bodyPr>
            <a:normAutofit fontScale="92500" lnSpcReduction="10000"/>
          </a:bodyPr>
          <a:lstStyle/>
          <a:p>
            <a:pPr>
              <a:buNone/>
            </a:pPr>
            <a:r>
              <a:rPr lang="de-DE" dirty="0" smtClean="0"/>
              <a:t> </a:t>
            </a:r>
          </a:p>
          <a:p>
            <a:pPr>
              <a:buNone/>
            </a:pPr>
            <a:endParaRPr lang="de-DE" dirty="0" smtClean="0"/>
          </a:p>
          <a:p>
            <a:pPr>
              <a:buNone/>
            </a:pPr>
            <a:endParaRPr lang="de-DE" sz="1800" dirty="0" smtClean="0"/>
          </a:p>
          <a:p>
            <a:pPr algn="ctr">
              <a:buNone/>
            </a:pPr>
            <a:r>
              <a:rPr lang="de-DE" sz="1800" dirty="0" smtClean="0">
                <a:solidFill>
                  <a:srgbClr val="FF0000"/>
                </a:solidFill>
              </a:rPr>
              <a:t>Ein Blindgeborener weiß, dass er nicht zum Blindsein geboren ist und fragt nach dem WARUM seiner Blindheit!</a:t>
            </a:r>
          </a:p>
          <a:p>
            <a:pPr>
              <a:buFont typeface="Wingdings" pitchFamily="2" charset="2"/>
              <a:buChar char="Ø"/>
            </a:pPr>
            <a:r>
              <a:rPr lang="de-DE" sz="1800" dirty="0" smtClean="0"/>
              <a:t>Abschied von der Wahrheit täuscht; Mensch gibt sich damit nicht zufrieden!</a:t>
            </a:r>
          </a:p>
          <a:p>
            <a:pPr>
              <a:buFont typeface="Wingdings" pitchFamily="2" charset="2"/>
              <a:buChar char="Ø"/>
            </a:pPr>
            <a:r>
              <a:rPr lang="de-DE" sz="1800" dirty="0" smtClean="0"/>
              <a:t>Kritik am Wahrheitsanspruch des Christentums ist nicht neu.</a:t>
            </a:r>
          </a:p>
          <a:p>
            <a:pPr>
              <a:buFont typeface="Wingdings" pitchFamily="2" charset="2"/>
              <a:buChar char="Ø"/>
            </a:pPr>
            <a:r>
              <a:rPr lang="de-DE" sz="1800" dirty="0" smtClean="0"/>
              <a:t>Biblischer Monotheismus wird mit philosophischen Einsichten identifiziert.</a:t>
            </a:r>
          </a:p>
          <a:p>
            <a:pPr>
              <a:buFont typeface="Wingdings" pitchFamily="2" charset="2"/>
              <a:buChar char="Ø"/>
            </a:pPr>
            <a:r>
              <a:rPr lang="de-DE" sz="1800" b="1" dirty="0" smtClean="0"/>
              <a:t>Im Christentum ist Aufklärung Religion geworden! </a:t>
            </a:r>
          </a:p>
          <a:p>
            <a:pPr>
              <a:buFont typeface="Wingdings" pitchFamily="2" charset="2"/>
              <a:buChar char="Ø"/>
            </a:pPr>
            <a:r>
              <a:rPr lang="de-DE" sz="1800" b="1" dirty="0" smtClean="0"/>
              <a:t>Mit Christentum beginnt die Entmythologisierung der Natur.</a:t>
            </a:r>
            <a:endParaRPr lang="de-DE" sz="1800" dirty="0" smtClean="0"/>
          </a:p>
          <a:p>
            <a:pPr algn="ctr">
              <a:buFont typeface="Wingdings" pitchFamily="2" charset="2"/>
              <a:buChar char="Ø"/>
            </a:pPr>
            <a:r>
              <a:rPr lang="de-DE" sz="1800" dirty="0" smtClean="0">
                <a:solidFill>
                  <a:srgbClr val="C00000"/>
                </a:solidFill>
              </a:rPr>
              <a:t>Einerseits ist christlicher Gott wirklich natura Deus </a:t>
            </a:r>
            <a:r>
              <a:rPr lang="de-DE" sz="1800" b="1" dirty="0" smtClean="0">
                <a:solidFill>
                  <a:srgbClr val="C00000"/>
                </a:solidFill>
              </a:rPr>
              <a:t>ABER</a:t>
            </a:r>
            <a:r>
              <a:rPr lang="de-DE" sz="1800" dirty="0" smtClean="0">
                <a:solidFill>
                  <a:srgbClr val="C00000"/>
                </a:solidFill>
              </a:rPr>
              <a:t> nicht alles was Natur ist, ist Gott!</a:t>
            </a:r>
          </a:p>
          <a:p>
            <a:pPr>
              <a:buFont typeface="Wingdings" pitchFamily="2" charset="2"/>
              <a:buChar char="Ø"/>
            </a:pPr>
            <a:r>
              <a:rPr lang="de-DE" sz="1800" dirty="0" smtClean="0"/>
              <a:t>Trennung zwischen Physik und Metaphysik; zwischen Gott und Natur.</a:t>
            </a:r>
          </a:p>
          <a:p>
            <a:pPr>
              <a:buFont typeface="Wingdings" pitchFamily="2" charset="2"/>
              <a:buChar char="Ø"/>
            </a:pPr>
            <a:r>
              <a:rPr lang="de-DE" sz="1800" dirty="0" smtClean="0"/>
              <a:t>Naturwissenschaft nimmt dies wieder zurück </a:t>
            </a:r>
            <a:r>
              <a:rPr lang="de-DE" sz="1800" dirty="0" smtClean="0">
                <a:sym typeface="Wingdings" pitchFamily="2" charset="2"/>
              </a:rPr>
              <a:t> allumfassende Welterklärung</a:t>
            </a:r>
            <a:endParaRPr lang="de-DE" sz="1800" dirty="0" smtClean="0"/>
          </a:p>
        </p:txBody>
      </p:sp>
      <p:sp>
        <p:nvSpPr>
          <p:cNvPr id="7" name="Textfeld 6"/>
          <p:cNvSpPr txBox="1"/>
          <p:nvPr/>
        </p:nvSpPr>
        <p:spPr>
          <a:xfrm>
            <a:off x="571472" y="1142984"/>
            <a:ext cx="8072494" cy="1754326"/>
          </a:xfrm>
          <a:prstGeom prst="rect">
            <a:avLst/>
          </a:prstGeom>
          <a:noFill/>
        </p:spPr>
        <p:txBody>
          <a:bodyPr wrap="square" rtlCol="0">
            <a:spAutoFit/>
          </a:bodyPr>
          <a:lstStyle/>
          <a:p>
            <a:pPr>
              <a:buFont typeface="Wingdings" pitchFamily="2" charset="2"/>
              <a:buChar char="Ø"/>
            </a:pPr>
            <a:r>
              <a:rPr lang="de-DE" dirty="0" smtClean="0"/>
              <a:t>Buddhistisches Gleichnis vom Elefanten und den Blinden zeichnet am besten unser postmodernes Bild und Verständnis von der Wahrheit wieder.</a:t>
            </a:r>
          </a:p>
          <a:p>
            <a:pPr>
              <a:buFont typeface="Wingdings" pitchFamily="2" charset="2"/>
              <a:buChar char="Ø"/>
            </a:pPr>
            <a:r>
              <a:rPr lang="de-DE" dirty="0" smtClean="0"/>
              <a:t>Mit seinem Wahrheitsanspruch scheint Christentum blind gegenüber den Grenzen der Erkenntnis zu sein!?</a:t>
            </a:r>
          </a:p>
          <a:p>
            <a:pPr>
              <a:buFont typeface="Wingdings" pitchFamily="2" charset="2"/>
              <a:buChar char="Ø"/>
            </a:pPr>
            <a:r>
              <a:rPr lang="de-DE" dirty="0" smtClean="0"/>
              <a:t>Ethos der Toleranz: In jedem steckt ein Stück Wahrheit.</a:t>
            </a:r>
          </a:p>
          <a:p>
            <a:pPr algn="ctr"/>
            <a:r>
              <a:rPr lang="de-DE" b="1" dirty="0" smtClean="0">
                <a:solidFill>
                  <a:srgbClr val="FF0000"/>
                </a:solidFill>
                <a:sym typeface="Wingdings" pitchFamily="2" charset="2"/>
              </a:rPr>
              <a:t> Wahrheit als solches können wir nicht kennen!?</a:t>
            </a:r>
            <a:endParaRPr lang="de-DE" b="1" dirty="0">
              <a:solidFill>
                <a:srgbClr val="FF0000"/>
              </a:solidFill>
            </a:endParaRPr>
          </a:p>
        </p:txBody>
      </p:sp>
      <p:sp>
        <p:nvSpPr>
          <p:cNvPr id="8" name="Pfeil nach unten 7"/>
          <p:cNvSpPr/>
          <p:nvPr/>
        </p:nvSpPr>
        <p:spPr>
          <a:xfrm>
            <a:off x="4357686" y="2857496"/>
            <a:ext cx="500066" cy="500066"/>
          </a:xfrm>
          <a:prstGeom prst="downArrow">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de-DE" dirty="0" smtClean="0"/>
              <a:t>!</a:t>
            </a:r>
            <a:endParaRPr lang="de-D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nodeType="click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 calcmode="lin" valueType="num">
                                      <p:cBhvr additive="base">
                                        <p:cTn id="13"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 calcmode="lin" valueType="num">
                                      <p:cBhvr additive="base">
                                        <p:cTn id="19"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7">
                                            <p:txEl>
                                              <p:pRg st="3" end="3"/>
                                            </p:txEl>
                                          </p:spTgt>
                                        </p:tgtEl>
                                        <p:attrNameLst>
                                          <p:attrName>style.visibility</p:attrName>
                                        </p:attrNameLst>
                                      </p:cBhvr>
                                      <p:to>
                                        <p:strVal val="visible"/>
                                      </p:to>
                                    </p:set>
                                    <p:anim calcmode="lin" valueType="num">
                                      <p:cBhvr additive="base">
                                        <p:cTn id="25" dur="500" fill="hold"/>
                                        <p:tgtEl>
                                          <p:spTgt spid="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 calcmode="lin" valueType="num">
                                      <p:cBhvr additive="base">
                                        <p:cTn id="3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 calcmode="lin" valueType="num">
                                      <p:cBhvr additive="base">
                                        <p:cTn id="4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 calcmode="lin" valueType="num">
                                      <p:cBhvr additive="base">
                                        <p:cTn id="4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 calcmode="lin" valueType="num">
                                      <p:cBhvr additive="base">
                                        <p:cTn id="5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7" end="7"/>
                                            </p:txEl>
                                          </p:spTgt>
                                        </p:tgtEl>
                                        <p:attrNameLst>
                                          <p:attrName>style.visibility</p:attrName>
                                        </p:attrNameLst>
                                      </p:cBhvr>
                                      <p:to>
                                        <p:strVal val="visible"/>
                                      </p:to>
                                    </p:set>
                                    <p:anim calcmode="lin" valueType="num">
                                      <p:cBhvr additive="base">
                                        <p:cTn id="6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
                                            <p:txEl>
                                              <p:pRg st="8" end="8"/>
                                            </p:txEl>
                                          </p:spTgt>
                                        </p:tgtEl>
                                        <p:attrNameLst>
                                          <p:attrName>style.visibility</p:attrName>
                                        </p:attrNameLst>
                                      </p:cBhvr>
                                      <p:to>
                                        <p:strVal val="visible"/>
                                      </p:to>
                                    </p:set>
                                    <p:anim calcmode="lin" valueType="num">
                                      <p:cBhvr additive="base">
                                        <p:cTn id="6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3">
                                            <p:txEl>
                                              <p:pRg st="9" end="9"/>
                                            </p:txEl>
                                          </p:spTgt>
                                        </p:tgtEl>
                                        <p:attrNameLst>
                                          <p:attrName>style.visibility</p:attrName>
                                        </p:attrNameLst>
                                      </p:cBhvr>
                                      <p:to>
                                        <p:strVal val="visible"/>
                                      </p:to>
                                    </p:set>
                                    <p:anim calcmode="lin" valueType="num">
                                      <p:cBhvr additive="base">
                                        <p:cTn id="7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3">
                                            <p:txEl>
                                              <p:pRg st="10" end="10"/>
                                            </p:txEl>
                                          </p:spTgt>
                                        </p:tgtEl>
                                        <p:attrNameLst>
                                          <p:attrName>style.visibility</p:attrName>
                                        </p:attrNameLst>
                                      </p:cBhvr>
                                      <p:to>
                                        <p:strVal val="visible"/>
                                      </p:to>
                                    </p:set>
                                    <p:anim calcmode="lin" valueType="num">
                                      <p:cBhvr additive="base">
                                        <p:cTn id="79"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3">
                                            <p:txEl>
                                              <p:pRg st="11" end="11"/>
                                            </p:txEl>
                                          </p:spTgt>
                                        </p:tgtEl>
                                        <p:attrNameLst>
                                          <p:attrName>style.visibility</p:attrName>
                                        </p:attrNameLst>
                                      </p:cBhvr>
                                      <p:to>
                                        <p:strVal val="visible"/>
                                      </p:to>
                                    </p:set>
                                    <p:anim calcmode="lin" valueType="num">
                                      <p:cBhvr additive="base">
                                        <p:cTn id="85"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433374"/>
            <a:ext cx="8229600" cy="1066800"/>
          </a:xfrm>
        </p:spPr>
        <p:txBody>
          <a:bodyPr/>
          <a:lstStyle/>
          <a:p>
            <a:r>
              <a:rPr lang="de-DE" dirty="0" smtClean="0"/>
              <a:t>Evolution oder Schöpfung?</a:t>
            </a:r>
            <a:endParaRPr lang="de-DE" dirty="0"/>
          </a:p>
        </p:txBody>
      </p:sp>
      <p:sp>
        <p:nvSpPr>
          <p:cNvPr id="3" name="Inhaltsplatzhalter 2"/>
          <p:cNvSpPr>
            <a:spLocks noGrp="1"/>
          </p:cNvSpPr>
          <p:nvPr>
            <p:ph idx="1"/>
          </p:nvPr>
        </p:nvSpPr>
        <p:spPr>
          <a:xfrm>
            <a:off x="457200" y="1785926"/>
            <a:ext cx="8229600" cy="4788610"/>
          </a:xfrm>
        </p:spPr>
        <p:txBody>
          <a:bodyPr>
            <a:normAutofit/>
          </a:bodyPr>
          <a:lstStyle/>
          <a:p>
            <a:r>
              <a:rPr lang="de-DE" dirty="0" smtClean="0"/>
              <a:t>Es gibt nicht </a:t>
            </a:r>
            <a:r>
              <a:rPr lang="de-DE" b="1" dirty="0" smtClean="0">
                <a:solidFill>
                  <a:srgbClr val="FF0000"/>
                </a:solidFill>
              </a:rPr>
              <a:t>DEN</a:t>
            </a:r>
            <a:r>
              <a:rPr lang="de-DE" dirty="0" smtClean="0"/>
              <a:t> Schöpfungsbericht! </a:t>
            </a:r>
            <a:r>
              <a:rPr lang="de-DE" sz="1600" dirty="0" smtClean="0"/>
              <a:t>(Gen 1, 1-31; </a:t>
            </a:r>
            <a:r>
              <a:rPr lang="de-DE" sz="1600" dirty="0" err="1" smtClean="0"/>
              <a:t>Deuterojesaja</a:t>
            </a:r>
            <a:r>
              <a:rPr lang="de-DE" sz="1600" dirty="0" smtClean="0"/>
              <a:t> und Weisheitsliteratur)</a:t>
            </a:r>
          </a:p>
          <a:p>
            <a:r>
              <a:rPr lang="de-DE" dirty="0" smtClean="0"/>
              <a:t>Aussagen </a:t>
            </a:r>
            <a:r>
              <a:rPr lang="de-DE" b="1" dirty="0" smtClean="0">
                <a:solidFill>
                  <a:srgbClr val="FF0000"/>
                </a:solidFill>
              </a:rPr>
              <a:t>NICHT</a:t>
            </a:r>
            <a:r>
              <a:rPr lang="de-DE" dirty="0" smtClean="0"/>
              <a:t> </a:t>
            </a:r>
            <a:r>
              <a:rPr lang="de-DE" dirty="0" smtClean="0">
                <a:solidFill>
                  <a:srgbClr val="FF0000"/>
                </a:solidFill>
              </a:rPr>
              <a:t>wörtlich</a:t>
            </a:r>
            <a:r>
              <a:rPr lang="de-DE" dirty="0" smtClean="0"/>
              <a:t> nehmen </a:t>
            </a:r>
            <a:r>
              <a:rPr lang="de-DE" dirty="0" smtClean="0">
                <a:sym typeface="Wingdings" pitchFamily="2" charset="2"/>
              </a:rPr>
              <a:t>ABER: Sie sind auch </a:t>
            </a:r>
            <a:r>
              <a:rPr lang="de-DE" dirty="0" smtClean="0">
                <a:solidFill>
                  <a:srgbClr val="FF0000"/>
                </a:solidFill>
                <a:sym typeface="Wingdings" pitchFamily="2" charset="2"/>
              </a:rPr>
              <a:t>nicht nur Mythologie</a:t>
            </a:r>
            <a:r>
              <a:rPr lang="de-DE" dirty="0" smtClean="0">
                <a:sym typeface="Wingdings" pitchFamily="2" charset="2"/>
              </a:rPr>
              <a:t>!</a:t>
            </a:r>
          </a:p>
          <a:p>
            <a:r>
              <a:rPr lang="de-DE" dirty="0" smtClean="0">
                <a:sym typeface="Wingdings" pitchFamily="2" charset="2"/>
              </a:rPr>
              <a:t>Bestimmte </a:t>
            </a:r>
            <a:r>
              <a:rPr lang="de-DE" dirty="0" smtClean="0">
                <a:solidFill>
                  <a:srgbClr val="FF0000"/>
                </a:solidFill>
                <a:sym typeface="Wingdings" pitchFamily="2" charset="2"/>
              </a:rPr>
              <a:t>persönliche </a:t>
            </a:r>
            <a:r>
              <a:rPr lang="de-DE" dirty="0" smtClean="0">
                <a:sym typeface="Wingdings" pitchFamily="2" charset="2"/>
              </a:rPr>
              <a:t>und </a:t>
            </a:r>
            <a:r>
              <a:rPr lang="de-DE" dirty="0" smtClean="0">
                <a:solidFill>
                  <a:srgbClr val="FF0000"/>
                </a:solidFill>
                <a:sym typeface="Wingdings" pitchFamily="2" charset="2"/>
              </a:rPr>
              <a:t>kulturelle</a:t>
            </a:r>
            <a:r>
              <a:rPr lang="de-DE" dirty="0" smtClean="0">
                <a:sym typeface="Wingdings" pitchFamily="2" charset="2"/>
              </a:rPr>
              <a:t> </a:t>
            </a:r>
            <a:r>
              <a:rPr lang="de-DE" dirty="0" smtClean="0">
                <a:solidFill>
                  <a:srgbClr val="FF0000"/>
                </a:solidFill>
                <a:sym typeface="Wingdings" pitchFamily="2" charset="2"/>
              </a:rPr>
              <a:t>Gotteserfahrungen</a:t>
            </a:r>
            <a:r>
              <a:rPr lang="de-DE" dirty="0" smtClean="0">
                <a:sym typeface="Wingdings" pitchFamily="2" charset="2"/>
              </a:rPr>
              <a:t>.</a:t>
            </a:r>
          </a:p>
          <a:p>
            <a:r>
              <a:rPr lang="de-DE" dirty="0" smtClean="0">
                <a:sym typeface="Wingdings" pitchFamily="2" charset="2"/>
              </a:rPr>
              <a:t>Sind </a:t>
            </a:r>
            <a:r>
              <a:rPr lang="de-DE" dirty="0" smtClean="0">
                <a:solidFill>
                  <a:srgbClr val="FF0000"/>
                </a:solidFill>
                <a:sym typeface="Wingdings" pitchFamily="2" charset="2"/>
              </a:rPr>
              <a:t>subjektiv</a:t>
            </a:r>
            <a:r>
              <a:rPr lang="de-DE" dirty="0" smtClean="0">
                <a:sym typeface="Wingdings" pitchFamily="2" charset="2"/>
              </a:rPr>
              <a:t> und müssen interpretiert werden.  Sind dadurch aber </a:t>
            </a:r>
            <a:r>
              <a:rPr lang="de-DE" dirty="0" smtClean="0">
                <a:solidFill>
                  <a:srgbClr val="FF0000"/>
                </a:solidFill>
                <a:sym typeface="Wingdings" pitchFamily="2" charset="2"/>
              </a:rPr>
              <a:t>nicht weniger real</a:t>
            </a:r>
            <a:r>
              <a:rPr lang="de-DE" dirty="0" smtClean="0">
                <a:sym typeface="Wingdings" pitchFamily="2" charset="2"/>
              </a:rPr>
              <a:t>!</a:t>
            </a:r>
          </a:p>
          <a:p>
            <a:r>
              <a:rPr lang="de-DE" dirty="0" smtClean="0">
                <a:sym typeface="Wingdings" pitchFamily="2" charset="2"/>
              </a:rPr>
              <a:t>Zeitstruktur  (V-G-Z) im Schöpfungsbericht bis heute tragend.</a:t>
            </a:r>
          </a:p>
        </p:txBody>
      </p:sp>
      <p:sp>
        <p:nvSpPr>
          <p:cNvPr id="4" name="Textfeld 3"/>
          <p:cNvSpPr txBox="1"/>
          <p:nvPr/>
        </p:nvSpPr>
        <p:spPr>
          <a:xfrm>
            <a:off x="571472" y="1214422"/>
            <a:ext cx="7500990" cy="369332"/>
          </a:xfrm>
          <a:prstGeom prst="rect">
            <a:avLst/>
          </a:prstGeom>
          <a:noFill/>
        </p:spPr>
        <p:txBody>
          <a:bodyPr wrap="square" rtlCol="0">
            <a:spAutoFit/>
          </a:bodyPr>
          <a:lstStyle/>
          <a:p>
            <a:pPr algn="ctr"/>
            <a:r>
              <a:rPr lang="de-DE" b="1" dirty="0" smtClean="0">
                <a:solidFill>
                  <a:srgbClr val="FF0000"/>
                </a:solidFill>
              </a:rPr>
              <a:t>In </a:t>
            </a:r>
            <a:r>
              <a:rPr lang="de-DE" b="1" dirty="0" err="1" smtClean="0">
                <a:solidFill>
                  <a:srgbClr val="FF0000"/>
                </a:solidFill>
              </a:rPr>
              <a:t>principio</a:t>
            </a:r>
            <a:r>
              <a:rPr lang="de-DE" b="1" dirty="0" smtClean="0">
                <a:solidFill>
                  <a:srgbClr val="FF0000"/>
                </a:solidFill>
              </a:rPr>
              <a:t> </a:t>
            </a:r>
            <a:r>
              <a:rPr lang="de-DE" b="1" dirty="0" err="1" smtClean="0">
                <a:solidFill>
                  <a:srgbClr val="FF0000"/>
                </a:solidFill>
              </a:rPr>
              <a:t>creativit</a:t>
            </a:r>
            <a:r>
              <a:rPr lang="de-DE" b="1" dirty="0" smtClean="0">
                <a:solidFill>
                  <a:srgbClr val="FF0000"/>
                </a:solidFill>
              </a:rPr>
              <a:t> Deus </a:t>
            </a:r>
            <a:r>
              <a:rPr lang="de-DE" b="1" dirty="0" err="1" smtClean="0">
                <a:solidFill>
                  <a:srgbClr val="FF0000"/>
                </a:solidFill>
              </a:rPr>
              <a:t>caelum</a:t>
            </a:r>
            <a:r>
              <a:rPr lang="de-DE" b="1" dirty="0" smtClean="0">
                <a:solidFill>
                  <a:srgbClr val="FF0000"/>
                </a:solidFill>
              </a:rPr>
              <a:t> et </a:t>
            </a:r>
            <a:r>
              <a:rPr lang="de-DE" b="1" dirty="0" err="1" smtClean="0">
                <a:solidFill>
                  <a:srgbClr val="FF0000"/>
                </a:solidFill>
              </a:rPr>
              <a:t>terram</a:t>
            </a:r>
            <a:r>
              <a:rPr lang="de-DE" b="1" dirty="0" smtClean="0">
                <a:solidFill>
                  <a:srgbClr val="FF0000"/>
                </a:solidFill>
              </a:rPr>
              <a:t>.</a:t>
            </a:r>
            <a:r>
              <a:rPr lang="de-DE" b="1" dirty="0" smtClean="0"/>
              <a:t> </a:t>
            </a:r>
            <a:r>
              <a:rPr lang="de-DE" dirty="0" smtClean="0"/>
              <a:t>Gen 1,1</a:t>
            </a:r>
            <a:endParaRPr lang="de-D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428604"/>
            <a:ext cx="8229600" cy="1066800"/>
          </a:xfrm>
        </p:spPr>
        <p:txBody>
          <a:bodyPr/>
          <a:lstStyle/>
          <a:p>
            <a:r>
              <a:rPr lang="de-DE" dirty="0" smtClean="0"/>
              <a:t>Evolution oder Schöpfung?</a:t>
            </a:r>
            <a:endParaRPr lang="de-DE" dirty="0"/>
          </a:p>
        </p:txBody>
      </p:sp>
      <p:sp>
        <p:nvSpPr>
          <p:cNvPr id="3" name="Inhaltsplatzhalter 2"/>
          <p:cNvSpPr>
            <a:spLocks noGrp="1"/>
          </p:cNvSpPr>
          <p:nvPr>
            <p:ph idx="1"/>
          </p:nvPr>
        </p:nvSpPr>
        <p:spPr>
          <a:xfrm>
            <a:off x="457200" y="1857364"/>
            <a:ext cx="8229600" cy="4717172"/>
          </a:xfrm>
        </p:spPr>
        <p:txBody>
          <a:bodyPr>
            <a:normAutofit fontScale="92500"/>
          </a:bodyPr>
          <a:lstStyle/>
          <a:p>
            <a:pPr>
              <a:buFont typeface="Wingdings" pitchFamily="2" charset="2"/>
              <a:buChar char="Ø"/>
            </a:pPr>
            <a:r>
              <a:rPr lang="de-DE" dirty="0" smtClean="0"/>
              <a:t>Umweltproblematik bringt Schöpfungsgedanken </a:t>
            </a:r>
            <a:r>
              <a:rPr lang="de-DE" smtClean="0"/>
              <a:t>wieder ins öffentliche </a:t>
            </a:r>
            <a:r>
              <a:rPr lang="de-DE" dirty="0" smtClean="0"/>
              <a:t>Bewusstsein.</a:t>
            </a:r>
          </a:p>
          <a:p>
            <a:pPr>
              <a:buFont typeface="Wingdings" pitchFamily="2" charset="2"/>
              <a:buChar char="Ø"/>
            </a:pPr>
            <a:r>
              <a:rPr lang="de-DE" dirty="0" smtClean="0"/>
              <a:t>Was bedeutet Schöpfung für Theologie?</a:t>
            </a:r>
          </a:p>
          <a:p>
            <a:pPr lvl="2">
              <a:buFont typeface="Symbol" pitchFamily="18" charset="2"/>
              <a:buChar char="-"/>
            </a:pPr>
            <a:r>
              <a:rPr lang="de-DE" sz="2000" dirty="0" smtClean="0"/>
              <a:t>Gott realisiert, indem er das Geschöpf anruft!</a:t>
            </a:r>
          </a:p>
          <a:p>
            <a:pPr lvl="2">
              <a:buFont typeface="Symbol" pitchFamily="18" charset="2"/>
              <a:buChar char="-"/>
            </a:pPr>
            <a:r>
              <a:rPr lang="de-DE" sz="2000" dirty="0" smtClean="0"/>
              <a:t>Den Menschen wieder Gott näherbringen!</a:t>
            </a:r>
          </a:p>
          <a:p>
            <a:pPr lvl="2">
              <a:buFont typeface="Symbol" pitchFamily="18" charset="2"/>
              <a:buChar char="-"/>
            </a:pPr>
            <a:r>
              <a:rPr lang="de-DE" sz="2000" dirty="0" smtClean="0"/>
              <a:t>Anstelle von „Anfang“ sollte man von „Grund“ sprechen.</a:t>
            </a:r>
          </a:p>
          <a:p>
            <a:pPr>
              <a:buFont typeface="Wingdings" pitchFamily="2" charset="2"/>
              <a:buChar char="Ø"/>
            </a:pPr>
            <a:r>
              <a:rPr lang="de-DE" dirty="0" smtClean="0">
                <a:solidFill>
                  <a:srgbClr val="FF0000"/>
                </a:solidFill>
              </a:rPr>
              <a:t>Gott ist der Grund von allem</a:t>
            </a:r>
            <a:r>
              <a:rPr lang="de-DE" dirty="0" smtClean="0"/>
              <a:t>! </a:t>
            </a:r>
            <a:r>
              <a:rPr lang="de-DE" dirty="0" smtClean="0">
                <a:sym typeface="Wingdings" pitchFamily="2" charset="2"/>
              </a:rPr>
              <a:t> Gott wirkt in allem. </a:t>
            </a:r>
            <a:r>
              <a:rPr lang="de-DE" sz="1900" dirty="0" smtClean="0">
                <a:sym typeface="Wingdings" pitchFamily="2" charset="2"/>
              </a:rPr>
              <a:t> Analogie vom Musiker und Instrument.</a:t>
            </a:r>
          </a:p>
          <a:p>
            <a:pPr>
              <a:buFont typeface="Wingdings" pitchFamily="2" charset="2"/>
              <a:buChar char="Ø"/>
            </a:pPr>
            <a:r>
              <a:rPr lang="de-DE" dirty="0" smtClean="0">
                <a:sym typeface="Wingdings" pitchFamily="2" charset="2"/>
              </a:rPr>
              <a:t>Schöpfungsgedanken erfassen bedeutet, die </a:t>
            </a:r>
            <a:r>
              <a:rPr lang="de-DE" b="1" dirty="0" smtClean="0">
                <a:solidFill>
                  <a:srgbClr val="FF0000"/>
                </a:solidFill>
                <a:sym typeface="Wingdings" pitchFamily="2" charset="2"/>
              </a:rPr>
              <a:t>Grenze des Subjekt-Objekt-Schemas</a:t>
            </a:r>
            <a:r>
              <a:rPr lang="de-DE" dirty="0" smtClean="0">
                <a:sym typeface="Wingdings" pitchFamily="2" charset="2"/>
              </a:rPr>
              <a:t> herauszustellen.</a:t>
            </a:r>
          </a:p>
          <a:p>
            <a:pPr>
              <a:buFont typeface="Wingdings" pitchFamily="2" charset="2"/>
              <a:buChar char="Ø"/>
            </a:pPr>
            <a:r>
              <a:rPr lang="de-DE" dirty="0" smtClean="0">
                <a:sym typeface="Wingdings" pitchFamily="2" charset="2"/>
              </a:rPr>
              <a:t>Fruchtbar für Vernunft und Glaube. </a:t>
            </a:r>
            <a:r>
              <a:rPr lang="de-DE" sz="1700" dirty="0" smtClean="0">
                <a:sym typeface="Wingdings" pitchFamily="2" charset="2"/>
              </a:rPr>
              <a:t>Heute herrscht ja auch eine große Technikfeindseligkeit.</a:t>
            </a:r>
            <a:endParaRPr lang="de-DE" sz="1700" dirty="0" smtClean="0"/>
          </a:p>
          <a:p>
            <a:pPr>
              <a:buFont typeface="Wingdings" pitchFamily="2" charset="2"/>
              <a:buChar char="Ø"/>
            </a:pPr>
            <a:endParaRPr lang="de-DE" dirty="0"/>
          </a:p>
        </p:txBody>
      </p:sp>
      <p:sp>
        <p:nvSpPr>
          <p:cNvPr id="4" name="Textfeld 3"/>
          <p:cNvSpPr txBox="1"/>
          <p:nvPr/>
        </p:nvSpPr>
        <p:spPr>
          <a:xfrm>
            <a:off x="500034" y="1214422"/>
            <a:ext cx="7858180" cy="646331"/>
          </a:xfrm>
          <a:prstGeom prst="rect">
            <a:avLst/>
          </a:prstGeom>
          <a:noFill/>
        </p:spPr>
        <p:txBody>
          <a:bodyPr wrap="square" rtlCol="0">
            <a:spAutoFit/>
          </a:bodyPr>
          <a:lstStyle/>
          <a:p>
            <a:pPr algn="ctr"/>
            <a:r>
              <a:rPr lang="de-DE" b="1" dirty="0" smtClean="0">
                <a:solidFill>
                  <a:srgbClr val="FF0000"/>
                </a:solidFill>
              </a:rPr>
              <a:t>Ist die Rede von der Schöpfung in der Postmoderne noch sinnvoll?</a:t>
            </a:r>
            <a:endParaRPr lang="de-DE" b="1" dirty="0">
              <a:solidFill>
                <a:srgbClr val="FF0000"/>
              </a:solidFill>
            </a:endParaRPr>
          </a:p>
        </p:txBody>
      </p:sp>
      <p:sp>
        <p:nvSpPr>
          <p:cNvPr id="5" name="Textfeld 4"/>
          <p:cNvSpPr txBox="1"/>
          <p:nvPr/>
        </p:nvSpPr>
        <p:spPr>
          <a:xfrm>
            <a:off x="1785918" y="3834474"/>
            <a:ext cx="5429288" cy="523220"/>
          </a:xfrm>
          <a:prstGeom prst="rect">
            <a:avLst/>
          </a:prstGeom>
          <a:noFill/>
        </p:spPr>
        <p:txBody>
          <a:bodyPr wrap="square" rtlCol="0">
            <a:spAutoFit/>
          </a:bodyPr>
          <a:lstStyle/>
          <a:p>
            <a:pPr algn="ctr"/>
            <a:r>
              <a:rPr lang="de-DE" sz="2800" b="1" dirty="0" smtClean="0">
                <a:solidFill>
                  <a:srgbClr val="FF0000"/>
                </a:solidFill>
              </a:rPr>
              <a:t>Evolution und Schöpfung!</a:t>
            </a:r>
            <a:endParaRPr lang="de-DE" sz="2800" b="1" dirty="0">
              <a:solidFill>
                <a:srgbClr val="FF0000"/>
              </a:solidFill>
            </a:endParaRPr>
          </a:p>
        </p:txBody>
      </p:sp>
      <p:sp>
        <p:nvSpPr>
          <p:cNvPr id="6" name="Pfeil nach unten 5"/>
          <p:cNvSpPr/>
          <p:nvPr/>
        </p:nvSpPr>
        <p:spPr>
          <a:xfrm>
            <a:off x="3929058" y="2214554"/>
            <a:ext cx="1143008" cy="1357322"/>
          </a:xfrm>
          <a:prstGeom prst="down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2"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2"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ppt_y"/>
                                          </p:val>
                                        </p:tav>
                                        <p:tav tm="100000">
                                          <p:val>
                                            <p:strVal val="#ppt_y"/>
                                          </p:val>
                                        </p:tav>
                                      </p:tavLst>
                                    </p:anim>
                                  </p:childTnLst>
                                </p:cTn>
                              </p:par>
                              <p:par>
                                <p:cTn id="23" presetID="2" presetClass="entr" presetSubtype="2"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xit" presetSubtype="8" fill="hold" nodeType="clickEffect">
                                  <p:stCondLst>
                                    <p:cond delay="0"/>
                                  </p:stCondLst>
                                  <p:childTnLst>
                                    <p:anim calcmode="lin" valueType="num">
                                      <p:cBhvr additive="base">
                                        <p:cTn id="48" dur="500"/>
                                        <p:tgtEl>
                                          <p:spTgt spid="3">
                                            <p:txEl>
                                              <p:pRg st="0" end="0"/>
                                            </p:txEl>
                                          </p:spTgt>
                                        </p:tgtEl>
                                        <p:attrNameLst>
                                          <p:attrName>ppt_x</p:attrName>
                                        </p:attrNameLst>
                                      </p:cBhvr>
                                      <p:tavLst>
                                        <p:tav tm="0">
                                          <p:val>
                                            <p:strVal val="ppt_x"/>
                                          </p:val>
                                        </p:tav>
                                        <p:tav tm="100000">
                                          <p:val>
                                            <p:strVal val="0-ppt_w/2"/>
                                          </p:val>
                                        </p:tav>
                                      </p:tavLst>
                                    </p:anim>
                                    <p:anim calcmode="lin" valueType="num">
                                      <p:cBhvr additive="base">
                                        <p:cTn id="49" dur="500"/>
                                        <p:tgtEl>
                                          <p:spTgt spid="3">
                                            <p:txEl>
                                              <p:pRg st="0" end="0"/>
                                            </p:txEl>
                                          </p:spTgt>
                                        </p:tgtEl>
                                        <p:attrNameLst>
                                          <p:attrName>ppt_y</p:attrName>
                                        </p:attrNameLst>
                                      </p:cBhvr>
                                      <p:tavLst>
                                        <p:tav tm="0">
                                          <p:val>
                                            <p:strVal val="ppt_y"/>
                                          </p:val>
                                        </p:tav>
                                        <p:tav tm="100000">
                                          <p:val>
                                            <p:strVal val="ppt_y"/>
                                          </p:val>
                                        </p:tav>
                                      </p:tavLst>
                                    </p:anim>
                                    <p:set>
                                      <p:cBhvr>
                                        <p:cTn id="50" dur="1" fill="hold">
                                          <p:stCondLst>
                                            <p:cond delay="499"/>
                                          </p:stCondLst>
                                        </p:cTn>
                                        <p:tgtEl>
                                          <p:spTgt spid="3">
                                            <p:txEl>
                                              <p:pRg st="0" end="0"/>
                                            </p:txEl>
                                          </p:spTgt>
                                        </p:tgtEl>
                                        <p:attrNameLst>
                                          <p:attrName>style.visibility</p:attrName>
                                        </p:attrNameLst>
                                      </p:cBhvr>
                                      <p:to>
                                        <p:strVal val="hidden"/>
                                      </p:to>
                                    </p:set>
                                  </p:childTnLst>
                                </p:cTn>
                              </p:par>
                              <p:par>
                                <p:cTn id="51" presetID="2" presetClass="exit" presetSubtype="8" fill="hold" nodeType="withEffect">
                                  <p:stCondLst>
                                    <p:cond delay="0"/>
                                  </p:stCondLst>
                                  <p:childTnLst>
                                    <p:anim calcmode="lin" valueType="num">
                                      <p:cBhvr additive="base">
                                        <p:cTn id="52" dur="500"/>
                                        <p:tgtEl>
                                          <p:spTgt spid="3">
                                            <p:txEl>
                                              <p:pRg st="1" end="1"/>
                                            </p:txEl>
                                          </p:spTgt>
                                        </p:tgtEl>
                                        <p:attrNameLst>
                                          <p:attrName>ppt_x</p:attrName>
                                        </p:attrNameLst>
                                      </p:cBhvr>
                                      <p:tavLst>
                                        <p:tav tm="0">
                                          <p:val>
                                            <p:strVal val="ppt_x"/>
                                          </p:val>
                                        </p:tav>
                                        <p:tav tm="100000">
                                          <p:val>
                                            <p:strVal val="0-ppt_w/2"/>
                                          </p:val>
                                        </p:tav>
                                      </p:tavLst>
                                    </p:anim>
                                    <p:anim calcmode="lin" valueType="num">
                                      <p:cBhvr additive="base">
                                        <p:cTn id="53" dur="500"/>
                                        <p:tgtEl>
                                          <p:spTgt spid="3">
                                            <p:txEl>
                                              <p:pRg st="1" end="1"/>
                                            </p:txEl>
                                          </p:spTgt>
                                        </p:tgtEl>
                                        <p:attrNameLst>
                                          <p:attrName>ppt_y</p:attrName>
                                        </p:attrNameLst>
                                      </p:cBhvr>
                                      <p:tavLst>
                                        <p:tav tm="0">
                                          <p:val>
                                            <p:strVal val="ppt_y"/>
                                          </p:val>
                                        </p:tav>
                                        <p:tav tm="100000">
                                          <p:val>
                                            <p:strVal val="ppt_y"/>
                                          </p:val>
                                        </p:tav>
                                      </p:tavLst>
                                    </p:anim>
                                    <p:set>
                                      <p:cBhvr>
                                        <p:cTn id="54" dur="1" fill="hold">
                                          <p:stCondLst>
                                            <p:cond delay="499"/>
                                          </p:stCondLst>
                                        </p:cTn>
                                        <p:tgtEl>
                                          <p:spTgt spid="3">
                                            <p:txEl>
                                              <p:pRg st="1" end="1"/>
                                            </p:txEl>
                                          </p:spTgt>
                                        </p:tgtEl>
                                        <p:attrNameLst>
                                          <p:attrName>style.visibility</p:attrName>
                                        </p:attrNameLst>
                                      </p:cBhvr>
                                      <p:to>
                                        <p:strVal val="hidden"/>
                                      </p:to>
                                    </p:set>
                                  </p:childTnLst>
                                </p:cTn>
                              </p:par>
                              <p:par>
                                <p:cTn id="55" presetID="2" presetClass="exit" presetSubtype="8" fill="hold" nodeType="withEffect">
                                  <p:stCondLst>
                                    <p:cond delay="0"/>
                                  </p:stCondLst>
                                  <p:childTnLst>
                                    <p:anim calcmode="lin" valueType="num">
                                      <p:cBhvr additive="base">
                                        <p:cTn id="56" dur="500"/>
                                        <p:tgtEl>
                                          <p:spTgt spid="3">
                                            <p:txEl>
                                              <p:pRg st="2" end="2"/>
                                            </p:txEl>
                                          </p:spTgt>
                                        </p:tgtEl>
                                        <p:attrNameLst>
                                          <p:attrName>ppt_x</p:attrName>
                                        </p:attrNameLst>
                                      </p:cBhvr>
                                      <p:tavLst>
                                        <p:tav tm="0">
                                          <p:val>
                                            <p:strVal val="ppt_x"/>
                                          </p:val>
                                        </p:tav>
                                        <p:tav tm="100000">
                                          <p:val>
                                            <p:strVal val="0-ppt_w/2"/>
                                          </p:val>
                                        </p:tav>
                                      </p:tavLst>
                                    </p:anim>
                                    <p:anim calcmode="lin" valueType="num">
                                      <p:cBhvr additive="base">
                                        <p:cTn id="57" dur="500"/>
                                        <p:tgtEl>
                                          <p:spTgt spid="3">
                                            <p:txEl>
                                              <p:pRg st="2" end="2"/>
                                            </p:txEl>
                                          </p:spTgt>
                                        </p:tgtEl>
                                        <p:attrNameLst>
                                          <p:attrName>ppt_y</p:attrName>
                                        </p:attrNameLst>
                                      </p:cBhvr>
                                      <p:tavLst>
                                        <p:tav tm="0">
                                          <p:val>
                                            <p:strVal val="ppt_y"/>
                                          </p:val>
                                        </p:tav>
                                        <p:tav tm="100000">
                                          <p:val>
                                            <p:strVal val="ppt_y"/>
                                          </p:val>
                                        </p:tav>
                                      </p:tavLst>
                                    </p:anim>
                                    <p:set>
                                      <p:cBhvr>
                                        <p:cTn id="58" dur="1" fill="hold">
                                          <p:stCondLst>
                                            <p:cond delay="499"/>
                                          </p:stCondLst>
                                        </p:cTn>
                                        <p:tgtEl>
                                          <p:spTgt spid="3">
                                            <p:txEl>
                                              <p:pRg st="2" end="2"/>
                                            </p:txEl>
                                          </p:spTgt>
                                        </p:tgtEl>
                                        <p:attrNameLst>
                                          <p:attrName>style.visibility</p:attrName>
                                        </p:attrNameLst>
                                      </p:cBhvr>
                                      <p:to>
                                        <p:strVal val="hidden"/>
                                      </p:to>
                                    </p:set>
                                  </p:childTnLst>
                                </p:cTn>
                              </p:par>
                              <p:par>
                                <p:cTn id="59" presetID="2" presetClass="exit" presetSubtype="8" fill="hold" nodeType="withEffect">
                                  <p:stCondLst>
                                    <p:cond delay="0"/>
                                  </p:stCondLst>
                                  <p:childTnLst>
                                    <p:anim calcmode="lin" valueType="num">
                                      <p:cBhvr additive="base">
                                        <p:cTn id="60" dur="500"/>
                                        <p:tgtEl>
                                          <p:spTgt spid="3">
                                            <p:txEl>
                                              <p:pRg st="3" end="3"/>
                                            </p:txEl>
                                          </p:spTgt>
                                        </p:tgtEl>
                                        <p:attrNameLst>
                                          <p:attrName>ppt_x</p:attrName>
                                        </p:attrNameLst>
                                      </p:cBhvr>
                                      <p:tavLst>
                                        <p:tav tm="0">
                                          <p:val>
                                            <p:strVal val="ppt_x"/>
                                          </p:val>
                                        </p:tav>
                                        <p:tav tm="100000">
                                          <p:val>
                                            <p:strVal val="0-ppt_w/2"/>
                                          </p:val>
                                        </p:tav>
                                      </p:tavLst>
                                    </p:anim>
                                    <p:anim calcmode="lin" valueType="num">
                                      <p:cBhvr additive="base">
                                        <p:cTn id="61" dur="500"/>
                                        <p:tgtEl>
                                          <p:spTgt spid="3">
                                            <p:txEl>
                                              <p:pRg st="3" end="3"/>
                                            </p:txEl>
                                          </p:spTgt>
                                        </p:tgtEl>
                                        <p:attrNameLst>
                                          <p:attrName>ppt_y</p:attrName>
                                        </p:attrNameLst>
                                      </p:cBhvr>
                                      <p:tavLst>
                                        <p:tav tm="0">
                                          <p:val>
                                            <p:strVal val="ppt_y"/>
                                          </p:val>
                                        </p:tav>
                                        <p:tav tm="100000">
                                          <p:val>
                                            <p:strVal val="ppt_y"/>
                                          </p:val>
                                        </p:tav>
                                      </p:tavLst>
                                    </p:anim>
                                    <p:set>
                                      <p:cBhvr>
                                        <p:cTn id="62" dur="1" fill="hold">
                                          <p:stCondLst>
                                            <p:cond delay="499"/>
                                          </p:stCondLst>
                                        </p:cTn>
                                        <p:tgtEl>
                                          <p:spTgt spid="3">
                                            <p:txEl>
                                              <p:pRg st="3" end="3"/>
                                            </p:txEl>
                                          </p:spTgt>
                                        </p:tgtEl>
                                        <p:attrNameLst>
                                          <p:attrName>style.visibility</p:attrName>
                                        </p:attrNameLst>
                                      </p:cBhvr>
                                      <p:to>
                                        <p:strVal val="hidden"/>
                                      </p:to>
                                    </p:set>
                                  </p:childTnLst>
                                </p:cTn>
                              </p:par>
                              <p:par>
                                <p:cTn id="63" presetID="2" presetClass="exit" presetSubtype="8" fill="hold" nodeType="withEffect">
                                  <p:stCondLst>
                                    <p:cond delay="0"/>
                                  </p:stCondLst>
                                  <p:childTnLst>
                                    <p:anim calcmode="lin" valueType="num">
                                      <p:cBhvr additive="base">
                                        <p:cTn id="64" dur="500"/>
                                        <p:tgtEl>
                                          <p:spTgt spid="3">
                                            <p:txEl>
                                              <p:pRg st="4" end="4"/>
                                            </p:txEl>
                                          </p:spTgt>
                                        </p:tgtEl>
                                        <p:attrNameLst>
                                          <p:attrName>ppt_x</p:attrName>
                                        </p:attrNameLst>
                                      </p:cBhvr>
                                      <p:tavLst>
                                        <p:tav tm="0">
                                          <p:val>
                                            <p:strVal val="ppt_x"/>
                                          </p:val>
                                        </p:tav>
                                        <p:tav tm="100000">
                                          <p:val>
                                            <p:strVal val="0-ppt_w/2"/>
                                          </p:val>
                                        </p:tav>
                                      </p:tavLst>
                                    </p:anim>
                                    <p:anim calcmode="lin" valueType="num">
                                      <p:cBhvr additive="base">
                                        <p:cTn id="65" dur="500"/>
                                        <p:tgtEl>
                                          <p:spTgt spid="3">
                                            <p:txEl>
                                              <p:pRg st="4" end="4"/>
                                            </p:txEl>
                                          </p:spTgt>
                                        </p:tgtEl>
                                        <p:attrNameLst>
                                          <p:attrName>ppt_y</p:attrName>
                                        </p:attrNameLst>
                                      </p:cBhvr>
                                      <p:tavLst>
                                        <p:tav tm="0">
                                          <p:val>
                                            <p:strVal val="ppt_y"/>
                                          </p:val>
                                        </p:tav>
                                        <p:tav tm="100000">
                                          <p:val>
                                            <p:strVal val="ppt_y"/>
                                          </p:val>
                                        </p:tav>
                                      </p:tavLst>
                                    </p:anim>
                                    <p:set>
                                      <p:cBhvr>
                                        <p:cTn id="66" dur="1" fill="hold">
                                          <p:stCondLst>
                                            <p:cond delay="499"/>
                                          </p:stCondLst>
                                        </p:cTn>
                                        <p:tgtEl>
                                          <p:spTgt spid="3">
                                            <p:txEl>
                                              <p:pRg st="4" end="4"/>
                                            </p:txEl>
                                          </p:spTgt>
                                        </p:tgtEl>
                                        <p:attrNameLst>
                                          <p:attrName>style.visibility</p:attrName>
                                        </p:attrNameLst>
                                      </p:cBhvr>
                                      <p:to>
                                        <p:strVal val="hidden"/>
                                      </p:to>
                                    </p:set>
                                  </p:childTnLst>
                                </p:cTn>
                              </p:par>
                              <p:par>
                                <p:cTn id="67" presetID="2" presetClass="exit" presetSubtype="8" fill="hold" nodeType="withEffect">
                                  <p:stCondLst>
                                    <p:cond delay="0"/>
                                  </p:stCondLst>
                                  <p:childTnLst>
                                    <p:anim calcmode="lin" valueType="num">
                                      <p:cBhvr additive="base">
                                        <p:cTn id="68" dur="500"/>
                                        <p:tgtEl>
                                          <p:spTgt spid="3">
                                            <p:txEl>
                                              <p:pRg st="5" end="5"/>
                                            </p:txEl>
                                          </p:spTgt>
                                        </p:tgtEl>
                                        <p:attrNameLst>
                                          <p:attrName>ppt_x</p:attrName>
                                        </p:attrNameLst>
                                      </p:cBhvr>
                                      <p:tavLst>
                                        <p:tav tm="0">
                                          <p:val>
                                            <p:strVal val="ppt_x"/>
                                          </p:val>
                                        </p:tav>
                                        <p:tav tm="100000">
                                          <p:val>
                                            <p:strVal val="0-ppt_w/2"/>
                                          </p:val>
                                        </p:tav>
                                      </p:tavLst>
                                    </p:anim>
                                    <p:anim calcmode="lin" valueType="num">
                                      <p:cBhvr additive="base">
                                        <p:cTn id="69" dur="500"/>
                                        <p:tgtEl>
                                          <p:spTgt spid="3">
                                            <p:txEl>
                                              <p:pRg st="5" end="5"/>
                                            </p:txEl>
                                          </p:spTgt>
                                        </p:tgtEl>
                                        <p:attrNameLst>
                                          <p:attrName>ppt_y</p:attrName>
                                        </p:attrNameLst>
                                      </p:cBhvr>
                                      <p:tavLst>
                                        <p:tav tm="0">
                                          <p:val>
                                            <p:strVal val="ppt_y"/>
                                          </p:val>
                                        </p:tav>
                                        <p:tav tm="100000">
                                          <p:val>
                                            <p:strVal val="ppt_y"/>
                                          </p:val>
                                        </p:tav>
                                      </p:tavLst>
                                    </p:anim>
                                    <p:set>
                                      <p:cBhvr>
                                        <p:cTn id="70" dur="1" fill="hold">
                                          <p:stCondLst>
                                            <p:cond delay="499"/>
                                          </p:stCondLst>
                                        </p:cTn>
                                        <p:tgtEl>
                                          <p:spTgt spid="3">
                                            <p:txEl>
                                              <p:pRg st="5" end="5"/>
                                            </p:txEl>
                                          </p:spTgt>
                                        </p:tgtEl>
                                        <p:attrNameLst>
                                          <p:attrName>style.visibility</p:attrName>
                                        </p:attrNameLst>
                                      </p:cBhvr>
                                      <p:to>
                                        <p:strVal val="hidden"/>
                                      </p:to>
                                    </p:set>
                                  </p:childTnLst>
                                </p:cTn>
                              </p:par>
                              <p:par>
                                <p:cTn id="71" presetID="2" presetClass="exit" presetSubtype="8" fill="hold" nodeType="withEffect">
                                  <p:stCondLst>
                                    <p:cond delay="0"/>
                                  </p:stCondLst>
                                  <p:childTnLst>
                                    <p:anim calcmode="lin" valueType="num">
                                      <p:cBhvr additive="base">
                                        <p:cTn id="72" dur="500"/>
                                        <p:tgtEl>
                                          <p:spTgt spid="3">
                                            <p:txEl>
                                              <p:pRg st="6" end="6"/>
                                            </p:txEl>
                                          </p:spTgt>
                                        </p:tgtEl>
                                        <p:attrNameLst>
                                          <p:attrName>ppt_x</p:attrName>
                                        </p:attrNameLst>
                                      </p:cBhvr>
                                      <p:tavLst>
                                        <p:tav tm="0">
                                          <p:val>
                                            <p:strVal val="ppt_x"/>
                                          </p:val>
                                        </p:tav>
                                        <p:tav tm="100000">
                                          <p:val>
                                            <p:strVal val="0-ppt_w/2"/>
                                          </p:val>
                                        </p:tav>
                                      </p:tavLst>
                                    </p:anim>
                                    <p:anim calcmode="lin" valueType="num">
                                      <p:cBhvr additive="base">
                                        <p:cTn id="73" dur="500"/>
                                        <p:tgtEl>
                                          <p:spTgt spid="3">
                                            <p:txEl>
                                              <p:pRg st="6" end="6"/>
                                            </p:txEl>
                                          </p:spTgt>
                                        </p:tgtEl>
                                        <p:attrNameLst>
                                          <p:attrName>ppt_y</p:attrName>
                                        </p:attrNameLst>
                                      </p:cBhvr>
                                      <p:tavLst>
                                        <p:tav tm="0">
                                          <p:val>
                                            <p:strVal val="ppt_y"/>
                                          </p:val>
                                        </p:tav>
                                        <p:tav tm="100000">
                                          <p:val>
                                            <p:strVal val="ppt_y"/>
                                          </p:val>
                                        </p:tav>
                                      </p:tavLst>
                                    </p:anim>
                                    <p:set>
                                      <p:cBhvr>
                                        <p:cTn id="74" dur="1" fill="hold">
                                          <p:stCondLst>
                                            <p:cond delay="499"/>
                                          </p:stCondLst>
                                        </p:cTn>
                                        <p:tgtEl>
                                          <p:spTgt spid="3">
                                            <p:txEl>
                                              <p:pRg st="6" end="6"/>
                                            </p:txEl>
                                          </p:spTgt>
                                        </p:tgtEl>
                                        <p:attrNameLst>
                                          <p:attrName>style.visibility</p:attrName>
                                        </p:attrNameLst>
                                      </p:cBhvr>
                                      <p:to>
                                        <p:strVal val="hidden"/>
                                      </p:to>
                                    </p:set>
                                  </p:childTnLst>
                                </p:cTn>
                              </p:par>
                              <p:par>
                                <p:cTn id="75" presetID="2" presetClass="exit" presetSubtype="8" fill="hold" nodeType="withEffect">
                                  <p:stCondLst>
                                    <p:cond delay="0"/>
                                  </p:stCondLst>
                                  <p:childTnLst>
                                    <p:anim calcmode="lin" valueType="num">
                                      <p:cBhvr additive="base">
                                        <p:cTn id="76" dur="500"/>
                                        <p:tgtEl>
                                          <p:spTgt spid="3">
                                            <p:txEl>
                                              <p:pRg st="7" end="7"/>
                                            </p:txEl>
                                          </p:spTgt>
                                        </p:tgtEl>
                                        <p:attrNameLst>
                                          <p:attrName>ppt_x</p:attrName>
                                        </p:attrNameLst>
                                      </p:cBhvr>
                                      <p:tavLst>
                                        <p:tav tm="0">
                                          <p:val>
                                            <p:strVal val="ppt_x"/>
                                          </p:val>
                                        </p:tav>
                                        <p:tav tm="100000">
                                          <p:val>
                                            <p:strVal val="0-ppt_w/2"/>
                                          </p:val>
                                        </p:tav>
                                      </p:tavLst>
                                    </p:anim>
                                    <p:anim calcmode="lin" valueType="num">
                                      <p:cBhvr additive="base">
                                        <p:cTn id="77" dur="500"/>
                                        <p:tgtEl>
                                          <p:spTgt spid="3">
                                            <p:txEl>
                                              <p:pRg st="7" end="7"/>
                                            </p:txEl>
                                          </p:spTgt>
                                        </p:tgtEl>
                                        <p:attrNameLst>
                                          <p:attrName>ppt_y</p:attrName>
                                        </p:attrNameLst>
                                      </p:cBhvr>
                                      <p:tavLst>
                                        <p:tav tm="0">
                                          <p:val>
                                            <p:strVal val="ppt_y"/>
                                          </p:val>
                                        </p:tav>
                                        <p:tav tm="100000">
                                          <p:val>
                                            <p:strVal val="ppt_y"/>
                                          </p:val>
                                        </p:tav>
                                      </p:tavLst>
                                    </p:anim>
                                    <p:set>
                                      <p:cBhvr>
                                        <p:cTn id="78" dur="1" fill="hold">
                                          <p:stCondLst>
                                            <p:cond delay="499"/>
                                          </p:stCondLst>
                                        </p:cTn>
                                        <p:tgtEl>
                                          <p:spTgt spid="3">
                                            <p:txEl>
                                              <p:pRg st="7" end="7"/>
                                            </p:txEl>
                                          </p:spTgt>
                                        </p:tgtEl>
                                        <p:attrNameLst>
                                          <p:attrName>style.visibility</p:attrName>
                                        </p:attrNameLst>
                                      </p:cBhvr>
                                      <p:to>
                                        <p:strVal val="hidden"/>
                                      </p:to>
                                    </p:set>
                                  </p:childTnLst>
                                </p:cTn>
                              </p:par>
                            </p:childTnLst>
                          </p:cTn>
                        </p:par>
                      </p:childTnLst>
                    </p:cTn>
                  </p:par>
                  <p:par>
                    <p:cTn id="79" fill="hold">
                      <p:stCondLst>
                        <p:cond delay="indefinite"/>
                      </p:stCondLst>
                      <p:childTnLst>
                        <p:par>
                          <p:cTn id="80" fill="hold">
                            <p:stCondLst>
                              <p:cond delay="0"/>
                            </p:stCondLst>
                            <p:childTnLst>
                              <p:par>
                                <p:cTn id="81" presetID="2" presetClass="entr" presetSubtype="1" fill="hold" grpId="0" nodeType="clickEffect">
                                  <p:stCondLst>
                                    <p:cond delay="0"/>
                                  </p:stCondLst>
                                  <p:childTnLst>
                                    <p:set>
                                      <p:cBhvr>
                                        <p:cTn id="82" dur="1" fill="hold">
                                          <p:stCondLst>
                                            <p:cond delay="0"/>
                                          </p:stCondLst>
                                        </p:cTn>
                                        <p:tgtEl>
                                          <p:spTgt spid="6"/>
                                        </p:tgtEl>
                                        <p:attrNameLst>
                                          <p:attrName>style.visibility</p:attrName>
                                        </p:attrNameLst>
                                      </p:cBhvr>
                                      <p:to>
                                        <p:strVal val="visible"/>
                                      </p:to>
                                    </p:set>
                                    <p:anim calcmode="lin" valueType="num">
                                      <p:cBhvr additive="base">
                                        <p:cTn id="83" dur="500" fill="hold"/>
                                        <p:tgtEl>
                                          <p:spTgt spid="6"/>
                                        </p:tgtEl>
                                        <p:attrNameLst>
                                          <p:attrName>ppt_x</p:attrName>
                                        </p:attrNameLst>
                                      </p:cBhvr>
                                      <p:tavLst>
                                        <p:tav tm="0">
                                          <p:val>
                                            <p:strVal val="#ppt_x"/>
                                          </p:val>
                                        </p:tav>
                                        <p:tav tm="100000">
                                          <p:val>
                                            <p:strVal val="#ppt_x"/>
                                          </p:val>
                                        </p:tav>
                                      </p:tavLst>
                                    </p:anim>
                                    <p:anim calcmode="lin" valueType="num">
                                      <p:cBhvr additive="base">
                                        <p:cTn id="84" dur="500" fill="hold"/>
                                        <p:tgtEl>
                                          <p:spTgt spid="6"/>
                                        </p:tgtEl>
                                        <p:attrNameLst>
                                          <p:attrName>ppt_y</p:attrName>
                                        </p:attrNameLst>
                                      </p:cBhvr>
                                      <p:tavLst>
                                        <p:tav tm="0">
                                          <p:val>
                                            <p:strVal val="0-#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5"/>
                                        </p:tgtEl>
                                        <p:attrNameLst>
                                          <p:attrName>style.visibility</p:attrName>
                                        </p:attrNameLst>
                                      </p:cBhvr>
                                      <p:to>
                                        <p:strVal val="visible"/>
                                      </p:to>
                                    </p:set>
                                    <p:anim calcmode="lin" valueType="num">
                                      <p:cBhvr additive="base">
                                        <p:cTn id="87" dur="500" fill="hold"/>
                                        <p:tgtEl>
                                          <p:spTgt spid="5"/>
                                        </p:tgtEl>
                                        <p:attrNameLst>
                                          <p:attrName>ppt_x</p:attrName>
                                        </p:attrNameLst>
                                      </p:cBhvr>
                                      <p:tavLst>
                                        <p:tav tm="0">
                                          <p:val>
                                            <p:strVal val="#ppt_x"/>
                                          </p:val>
                                        </p:tav>
                                        <p:tav tm="100000">
                                          <p:val>
                                            <p:strVal val="#ppt_x"/>
                                          </p:val>
                                        </p:tav>
                                      </p:tavLst>
                                    </p:anim>
                                    <p:anim calcmode="lin" valueType="num">
                                      <p:cBhvr additive="base">
                                        <p:cTn id="8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433374"/>
            <a:ext cx="8229600" cy="1066800"/>
          </a:xfrm>
        </p:spPr>
        <p:txBody>
          <a:bodyPr/>
          <a:lstStyle/>
          <a:p>
            <a:r>
              <a:rPr lang="de-DE" dirty="0" smtClean="0"/>
              <a:t>Dämonen oder Psychose?</a:t>
            </a:r>
            <a:endParaRPr lang="de-DE" dirty="0"/>
          </a:p>
        </p:txBody>
      </p:sp>
      <p:sp>
        <p:nvSpPr>
          <p:cNvPr id="3" name="Inhaltsplatzhalter 2"/>
          <p:cNvSpPr>
            <a:spLocks noGrp="1"/>
          </p:cNvSpPr>
          <p:nvPr>
            <p:ph idx="1"/>
          </p:nvPr>
        </p:nvSpPr>
        <p:spPr>
          <a:xfrm>
            <a:off x="457200" y="1285860"/>
            <a:ext cx="8229600" cy="5286412"/>
          </a:xfrm>
        </p:spPr>
        <p:txBody>
          <a:bodyPr>
            <a:normAutofit fontScale="40000" lnSpcReduction="20000"/>
          </a:bodyPr>
          <a:lstStyle/>
          <a:p>
            <a:endParaRPr lang="de-DE" sz="2400" dirty="0" smtClean="0"/>
          </a:p>
          <a:p>
            <a:r>
              <a:rPr lang="de-DE" sz="4000" b="1" dirty="0" err="1" smtClean="0"/>
              <a:t>Mt</a:t>
            </a:r>
            <a:r>
              <a:rPr lang="de-DE" sz="4000" b="1" dirty="0" smtClean="0"/>
              <a:t> 12, 26-28</a:t>
            </a:r>
            <a:r>
              <a:rPr lang="de-DE" sz="4000" dirty="0" smtClean="0"/>
              <a:t>: Wenn der </a:t>
            </a:r>
            <a:r>
              <a:rPr lang="de-DE" sz="4000" u="sng" dirty="0" smtClean="0">
                <a:solidFill>
                  <a:srgbClr val="FF0000"/>
                </a:solidFill>
              </a:rPr>
              <a:t>Satan</a:t>
            </a:r>
            <a:r>
              <a:rPr lang="de-DE" sz="4000" dirty="0" smtClean="0"/>
              <a:t> den Satan austreibt, so ist er mit sich selbst uneins: Wie soll dann sein </a:t>
            </a:r>
            <a:r>
              <a:rPr lang="de-DE" sz="4000" u="sng" dirty="0" smtClean="0">
                <a:solidFill>
                  <a:srgbClr val="FF0000"/>
                </a:solidFill>
              </a:rPr>
              <a:t>Reich Bestand haben?</a:t>
            </a:r>
            <a:r>
              <a:rPr lang="de-DE" sz="4000" dirty="0" smtClean="0"/>
              <a:t> Und wenn ich die Dämonen durch </a:t>
            </a:r>
            <a:r>
              <a:rPr lang="de-DE" sz="4000" dirty="0" err="1" smtClean="0"/>
              <a:t>Beelzebul</a:t>
            </a:r>
            <a:r>
              <a:rPr lang="de-DE" sz="4000" dirty="0" smtClean="0"/>
              <a:t> austreibe, durch wen treiben sie eure Jünger aus? Sie werden eure Richter sein. Wenn ich aber die </a:t>
            </a:r>
            <a:r>
              <a:rPr lang="de-DE" sz="4000" u="sng" dirty="0" smtClean="0">
                <a:solidFill>
                  <a:srgbClr val="FF0000"/>
                </a:solidFill>
              </a:rPr>
              <a:t>Dämonen durch den Geist Gottes austreibe</a:t>
            </a:r>
            <a:r>
              <a:rPr lang="de-DE" sz="4000" dirty="0" smtClean="0"/>
              <a:t>, dann ist das Reich Gottes zu euch gekommen.</a:t>
            </a:r>
          </a:p>
          <a:p>
            <a:pPr>
              <a:buNone/>
            </a:pPr>
            <a:endParaRPr lang="de-DE" sz="3400" dirty="0" smtClean="0"/>
          </a:p>
          <a:p>
            <a:endParaRPr lang="de-DE" sz="3400" b="1" dirty="0" smtClean="0"/>
          </a:p>
          <a:p>
            <a:r>
              <a:rPr lang="de-DE" sz="4000" b="1" dirty="0" smtClean="0"/>
              <a:t>1 </a:t>
            </a:r>
            <a:r>
              <a:rPr lang="de-DE" sz="4000" b="1" dirty="0" err="1" smtClean="0"/>
              <a:t>Joh</a:t>
            </a:r>
            <a:r>
              <a:rPr lang="de-DE" sz="4000" b="1" dirty="0" smtClean="0"/>
              <a:t> 4, 1-3</a:t>
            </a:r>
            <a:r>
              <a:rPr lang="de-DE" sz="4000" dirty="0" smtClean="0"/>
              <a:t>: Geliebte, traut nicht jedem Geist! </a:t>
            </a:r>
            <a:r>
              <a:rPr lang="de-DE" sz="4000" u="sng" dirty="0" smtClean="0">
                <a:solidFill>
                  <a:srgbClr val="FF0000"/>
                </a:solidFill>
              </a:rPr>
              <a:t>Prüft</a:t>
            </a:r>
            <a:r>
              <a:rPr lang="de-DE" sz="4000" dirty="0" smtClean="0"/>
              <a:t> vielmehr </a:t>
            </a:r>
            <a:r>
              <a:rPr lang="de-DE" sz="4000" u="sng" dirty="0" smtClean="0">
                <a:solidFill>
                  <a:srgbClr val="FF0000"/>
                </a:solidFill>
              </a:rPr>
              <a:t>die Geister</a:t>
            </a:r>
            <a:r>
              <a:rPr lang="de-DE" sz="4000" dirty="0" smtClean="0"/>
              <a:t>, ob sie aus Gott sind! Denn viele falsche Propheten sind in die Welt ausgezogen. Daran erkennt ihr den Geist Gottes: Jeder Geist, der bekennt, Jesus Christus ist im Fleisch gekommen, ist aus Gott. </a:t>
            </a:r>
            <a:r>
              <a:rPr lang="de-DE" sz="4000" u="sng" dirty="0" smtClean="0">
                <a:solidFill>
                  <a:srgbClr val="FF0000"/>
                </a:solidFill>
              </a:rPr>
              <a:t>Und jeder Geist, der Jesus nicht bekennt, ist nicht aus Gott</a:t>
            </a:r>
            <a:r>
              <a:rPr lang="de-DE" sz="4000" dirty="0" smtClean="0"/>
              <a:t>. Das ist der Geist des </a:t>
            </a:r>
            <a:r>
              <a:rPr lang="de-DE" sz="4000" u="sng" dirty="0" smtClean="0">
                <a:solidFill>
                  <a:srgbClr val="FF0000"/>
                </a:solidFill>
              </a:rPr>
              <a:t>Antichristen</a:t>
            </a:r>
            <a:r>
              <a:rPr lang="de-DE" sz="4000" dirty="0" smtClean="0"/>
              <a:t>, von dem ihr gehört habt, </a:t>
            </a:r>
            <a:r>
              <a:rPr lang="de-DE" sz="4000" dirty="0" err="1" smtClean="0"/>
              <a:t>daß</a:t>
            </a:r>
            <a:r>
              <a:rPr lang="de-DE" sz="4000" dirty="0" smtClean="0"/>
              <a:t> er kommt und </a:t>
            </a:r>
            <a:r>
              <a:rPr lang="de-DE" sz="4000" u="sng" dirty="0" smtClean="0">
                <a:solidFill>
                  <a:srgbClr val="FF0000"/>
                </a:solidFill>
              </a:rPr>
              <a:t>der jetzt schon in der Welt ist.</a:t>
            </a:r>
          </a:p>
          <a:p>
            <a:endParaRPr lang="de-DE" sz="3400" dirty="0" smtClean="0"/>
          </a:p>
          <a:p>
            <a:r>
              <a:rPr lang="de-DE" sz="4000" b="1" dirty="0" err="1" smtClean="0"/>
              <a:t>Mk</a:t>
            </a:r>
            <a:r>
              <a:rPr lang="de-DE" sz="4000" b="1" dirty="0" smtClean="0"/>
              <a:t> 5, 2-9</a:t>
            </a:r>
            <a:r>
              <a:rPr lang="de-DE" sz="4000" dirty="0" smtClean="0"/>
              <a:t>: Als er aus dem Boot stieg, lief ihm aus den Grabkammern ein Mann mit einem </a:t>
            </a:r>
            <a:r>
              <a:rPr lang="de-DE" sz="4000" u="sng" dirty="0" smtClean="0">
                <a:solidFill>
                  <a:srgbClr val="FF0000"/>
                </a:solidFill>
              </a:rPr>
              <a:t>unreinen Geist </a:t>
            </a:r>
            <a:r>
              <a:rPr lang="de-DE" sz="4000" dirty="0" smtClean="0"/>
              <a:t>entgegen. Er hauste in den Grabanlagen, und selbst mit Fesseln konnte man ihn nicht zurückhalten. Schon oft hatte man ihn in Ketten gelegt, aber er hatte die Ketten gesprengt und die Fußfesseln zerrieben; niemand war imstande, ihn zu bändigen. </a:t>
            </a:r>
            <a:r>
              <a:rPr lang="de-DE" sz="4000" u="sng" dirty="0" smtClean="0">
                <a:solidFill>
                  <a:srgbClr val="FF0000"/>
                </a:solidFill>
              </a:rPr>
              <a:t>Bei Tag und bei Nacht hielt er sich in den Grabhöhlen und auf den Bergen auf, schrie und schlug sich mit Steinen.</a:t>
            </a:r>
            <a:r>
              <a:rPr lang="de-DE" sz="4000" dirty="0" smtClean="0"/>
              <a:t> Als er Jesus von weitem sah, lief er herbei, warf sich vor ihm nieder und schrie mit lauter Stimme: „Was habe ich mit dir zu tun, Jesus, Sohn des höchsten Gottes? Ich beschwöre dich bei Gott, quäle mich nicht!“ Jesus hatte ihm nämlich befohlen: „</a:t>
            </a:r>
            <a:r>
              <a:rPr lang="de-DE" sz="4000" u="sng" dirty="0" smtClean="0">
                <a:solidFill>
                  <a:srgbClr val="FF0000"/>
                </a:solidFill>
              </a:rPr>
              <a:t>Fahre aus diesem Menschen, du unreiner Geist!</a:t>
            </a:r>
            <a:r>
              <a:rPr lang="de-DE" sz="4000" dirty="0" smtClean="0"/>
              <a:t>“ Jesus fragte ihn: „Wie heißt du?“ Er antwortete: „Legion ist mein Name; denn wir sind viele.“ </a:t>
            </a:r>
            <a:endParaRPr lang="de-DE" sz="4000" b="1" dirty="0" smtClean="0"/>
          </a:p>
          <a:p>
            <a:endParaRPr lang="de-DE" sz="4000" dirty="0" smtClean="0"/>
          </a:p>
          <a:p>
            <a:endParaRPr lang="de-DE" sz="4000" dirty="0" smtClean="0"/>
          </a:p>
          <a:p>
            <a:endParaRPr lang="de-DE" sz="4000" dirty="0" smtClean="0"/>
          </a:p>
          <a:p>
            <a:endParaRPr lang="de-DE" sz="4000" dirty="0" smtClean="0"/>
          </a:p>
          <a:p>
            <a:endParaRPr lang="de-DE" sz="4000" dirty="0" smtClean="0"/>
          </a:p>
          <a:p>
            <a:endParaRPr lang="de-DE" sz="2400" dirty="0" smtClean="0"/>
          </a:p>
          <a:p>
            <a:endParaRPr lang="de-DE" sz="2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1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10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10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hea">
  <a:themeElements>
    <a:clrScheme name="Rhea">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Rhea">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Rhea">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0</TotalTime>
  <Words>1213</Words>
  <Application>Microsoft Office PowerPoint</Application>
  <PresentationFormat>Bildschirmpräsentation (4:3)</PresentationFormat>
  <Paragraphs>145</Paragraphs>
  <Slides>13</Slides>
  <Notes>1</Notes>
  <HiddenSlides>0</HiddenSlides>
  <MMClips>0</MMClips>
  <ScaleCrop>false</ScaleCrop>
  <HeadingPairs>
    <vt:vector size="4" baseType="variant">
      <vt:variant>
        <vt:lpstr>Design</vt:lpstr>
      </vt:variant>
      <vt:variant>
        <vt:i4>1</vt:i4>
      </vt:variant>
      <vt:variant>
        <vt:lpstr>Folientitel</vt:lpstr>
      </vt:variant>
      <vt:variant>
        <vt:i4>13</vt:i4>
      </vt:variant>
    </vt:vector>
  </HeadingPairs>
  <TitlesOfParts>
    <vt:vector size="14" baseType="lpstr">
      <vt:lpstr>Rhea</vt:lpstr>
      <vt:lpstr>Fides et Ratio</vt:lpstr>
      <vt:lpstr>Inhalt</vt:lpstr>
      <vt:lpstr>Konflikt? – Der Fall Galileo Galilei </vt:lpstr>
      <vt:lpstr>Glaube und Vernunft – zwei Seiten einer Medaille</vt:lpstr>
      <vt:lpstr>Kann der Mensch die Wahrheit erkennen?</vt:lpstr>
      <vt:lpstr>Kann der Mensch die Wahrheit erkennen?</vt:lpstr>
      <vt:lpstr>Evolution oder Schöpfung?</vt:lpstr>
      <vt:lpstr>Evolution oder Schöpfung?</vt:lpstr>
      <vt:lpstr>Dämonen oder Psychose?</vt:lpstr>
      <vt:lpstr>Dämonen oder Psychose?</vt:lpstr>
      <vt:lpstr>Dämonen oder Psychose?</vt:lpstr>
      <vt:lpstr>Fazit</vt:lpstr>
      <vt:lpstr>Fazit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Naturwissenschaft  Religion</dc:title>
  <dc:creator>Thomas Bauer</dc:creator>
  <cp:lastModifiedBy>Thomas Bauer</cp:lastModifiedBy>
  <cp:revision>134</cp:revision>
  <dcterms:created xsi:type="dcterms:W3CDTF">2012-12-05T14:30:14Z</dcterms:created>
  <dcterms:modified xsi:type="dcterms:W3CDTF">2013-03-18T08:24:04Z</dcterms:modified>
</cp:coreProperties>
</file>