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3" r:id="rId4"/>
    <p:sldId id="264" r:id="rId5"/>
    <p:sldId id="265" r:id="rId6"/>
    <p:sldId id="258" r:id="rId7"/>
    <p:sldId id="261" r:id="rId8"/>
    <p:sldId id="267" r:id="rId9"/>
    <p:sldId id="260"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7719CB-BA1C-424D-99E0-7DEBBFB84A02}"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087B83ED-3041-45B4-8F81-E20D97559C5E}">
      <dgm:prSet phldrT="[Text]"/>
      <dgm:spPr/>
      <dgm:t>
        <a:bodyPr/>
        <a:lstStyle/>
        <a:p>
          <a:r>
            <a:rPr lang="de-DE" dirty="0"/>
            <a:t>Normative Prämisse</a:t>
          </a:r>
        </a:p>
        <a:p>
          <a:r>
            <a:rPr lang="de-DE" dirty="0"/>
            <a:t>P(N)</a:t>
          </a:r>
        </a:p>
      </dgm:t>
    </dgm:pt>
    <dgm:pt modelId="{F073542E-0FE7-4AC8-827E-DA545A5DE4B2}" type="parTrans" cxnId="{54459F7B-8186-482A-B442-25FD90CB649F}">
      <dgm:prSet/>
      <dgm:spPr/>
      <dgm:t>
        <a:bodyPr/>
        <a:lstStyle/>
        <a:p>
          <a:endParaRPr lang="de-DE"/>
        </a:p>
      </dgm:t>
    </dgm:pt>
    <dgm:pt modelId="{6C39BEE4-E936-48A6-8A2B-1768790B04D1}" type="sibTrans" cxnId="{54459F7B-8186-482A-B442-25FD90CB649F}">
      <dgm:prSet/>
      <dgm:spPr/>
      <dgm:t>
        <a:bodyPr/>
        <a:lstStyle/>
        <a:p>
          <a:endParaRPr lang="de-DE"/>
        </a:p>
      </dgm:t>
    </dgm:pt>
    <dgm:pt modelId="{FFD05DD2-4689-40CE-8071-916CDF3F9271}">
      <dgm:prSet phldrT="[Text]"/>
      <dgm:spPr/>
      <dgm:t>
        <a:bodyPr/>
        <a:lstStyle/>
        <a:p>
          <a:r>
            <a:rPr lang="de-DE" dirty="0"/>
            <a:t>Deskriptive Prämisse</a:t>
          </a:r>
        </a:p>
        <a:p>
          <a:r>
            <a:rPr lang="de-DE" dirty="0"/>
            <a:t>P(D)</a:t>
          </a:r>
        </a:p>
      </dgm:t>
    </dgm:pt>
    <dgm:pt modelId="{48124D4E-3A7F-48AE-8582-B66F415D0558}" type="parTrans" cxnId="{385F3D1D-5964-4B90-B731-D344C6F86E23}">
      <dgm:prSet/>
      <dgm:spPr/>
      <dgm:t>
        <a:bodyPr/>
        <a:lstStyle/>
        <a:p>
          <a:endParaRPr lang="de-DE"/>
        </a:p>
      </dgm:t>
    </dgm:pt>
    <dgm:pt modelId="{E57F94A0-BCD7-45F4-AC2E-B80C264FF4F5}" type="sibTrans" cxnId="{385F3D1D-5964-4B90-B731-D344C6F86E23}">
      <dgm:prSet/>
      <dgm:spPr/>
      <dgm:t>
        <a:bodyPr/>
        <a:lstStyle/>
        <a:p>
          <a:endParaRPr lang="de-DE"/>
        </a:p>
      </dgm:t>
    </dgm:pt>
    <dgm:pt modelId="{6918037D-25EE-4911-A179-72A6D8376BC9}">
      <dgm:prSet phldrT="[Text]"/>
      <dgm:spPr/>
      <dgm:t>
        <a:bodyPr/>
        <a:lstStyle/>
        <a:p>
          <a:r>
            <a:rPr lang="de-DE" dirty="0"/>
            <a:t>Praktischer Syllogismus</a:t>
          </a:r>
        </a:p>
      </dgm:t>
    </dgm:pt>
    <dgm:pt modelId="{E2458BF9-D1AA-486B-8ED9-FF17C797B7BE}" type="parTrans" cxnId="{0BBA1BF1-FC62-485D-8190-1B6B62323B58}">
      <dgm:prSet/>
      <dgm:spPr/>
      <dgm:t>
        <a:bodyPr/>
        <a:lstStyle/>
        <a:p>
          <a:endParaRPr lang="de-DE"/>
        </a:p>
      </dgm:t>
    </dgm:pt>
    <dgm:pt modelId="{31E001B0-9484-4FFA-ACED-BF9031E17305}" type="sibTrans" cxnId="{0BBA1BF1-FC62-485D-8190-1B6B62323B58}">
      <dgm:prSet/>
      <dgm:spPr/>
      <dgm:t>
        <a:bodyPr/>
        <a:lstStyle/>
        <a:p>
          <a:endParaRPr lang="de-DE"/>
        </a:p>
      </dgm:t>
    </dgm:pt>
    <dgm:pt modelId="{C3C60A8E-79E1-4150-89AD-E5C9B00BC215}" type="pres">
      <dgm:prSet presAssocID="{E97719CB-BA1C-424D-99E0-7DEBBFB84A02}" presName="Name0" presStyleCnt="0">
        <dgm:presLayoutVars>
          <dgm:dir/>
          <dgm:resizeHandles val="exact"/>
        </dgm:presLayoutVars>
      </dgm:prSet>
      <dgm:spPr/>
    </dgm:pt>
    <dgm:pt modelId="{ABD4A55D-9BA0-4306-B7D3-1D5B9F45E644}" type="pres">
      <dgm:prSet presAssocID="{E97719CB-BA1C-424D-99E0-7DEBBFB84A02}" presName="vNodes" presStyleCnt="0"/>
      <dgm:spPr/>
    </dgm:pt>
    <dgm:pt modelId="{950E7B71-C514-4E9B-B068-CCDB100F215A}" type="pres">
      <dgm:prSet presAssocID="{087B83ED-3041-45B4-8F81-E20D97559C5E}" presName="node" presStyleLbl="node1" presStyleIdx="0" presStyleCnt="3">
        <dgm:presLayoutVars>
          <dgm:bulletEnabled val="1"/>
        </dgm:presLayoutVars>
      </dgm:prSet>
      <dgm:spPr/>
    </dgm:pt>
    <dgm:pt modelId="{DB2CDAB1-C6AE-46C5-B4FF-9BC35849382A}" type="pres">
      <dgm:prSet presAssocID="{6C39BEE4-E936-48A6-8A2B-1768790B04D1}" presName="spacerT" presStyleCnt="0"/>
      <dgm:spPr/>
    </dgm:pt>
    <dgm:pt modelId="{53689356-4DDD-470E-A551-CE7FEA9CA000}" type="pres">
      <dgm:prSet presAssocID="{6C39BEE4-E936-48A6-8A2B-1768790B04D1}" presName="sibTrans" presStyleLbl="sibTrans2D1" presStyleIdx="0" presStyleCnt="2"/>
      <dgm:spPr/>
    </dgm:pt>
    <dgm:pt modelId="{45CE3A40-9790-4494-9111-29F32F05BC99}" type="pres">
      <dgm:prSet presAssocID="{6C39BEE4-E936-48A6-8A2B-1768790B04D1}" presName="spacerB" presStyleCnt="0"/>
      <dgm:spPr/>
    </dgm:pt>
    <dgm:pt modelId="{E8966C13-2045-4844-ACF2-AD950C8252D3}" type="pres">
      <dgm:prSet presAssocID="{FFD05DD2-4689-40CE-8071-916CDF3F9271}" presName="node" presStyleLbl="node1" presStyleIdx="1" presStyleCnt="3">
        <dgm:presLayoutVars>
          <dgm:bulletEnabled val="1"/>
        </dgm:presLayoutVars>
      </dgm:prSet>
      <dgm:spPr/>
    </dgm:pt>
    <dgm:pt modelId="{3791E31A-0785-4030-8BD0-26DEE7868A06}" type="pres">
      <dgm:prSet presAssocID="{E97719CB-BA1C-424D-99E0-7DEBBFB84A02}" presName="sibTransLast" presStyleLbl="sibTrans2D1" presStyleIdx="1" presStyleCnt="2"/>
      <dgm:spPr/>
    </dgm:pt>
    <dgm:pt modelId="{EB516D2B-49C7-4702-B420-4F67A4D43B30}" type="pres">
      <dgm:prSet presAssocID="{E97719CB-BA1C-424D-99E0-7DEBBFB84A02}" presName="connectorText" presStyleLbl="sibTrans2D1" presStyleIdx="1" presStyleCnt="2"/>
      <dgm:spPr/>
    </dgm:pt>
    <dgm:pt modelId="{767A987C-D268-44C7-99F3-A8E4D82F0844}" type="pres">
      <dgm:prSet presAssocID="{E97719CB-BA1C-424D-99E0-7DEBBFB84A02}" presName="lastNode" presStyleLbl="node1" presStyleIdx="2" presStyleCnt="3">
        <dgm:presLayoutVars>
          <dgm:bulletEnabled val="1"/>
        </dgm:presLayoutVars>
      </dgm:prSet>
      <dgm:spPr/>
    </dgm:pt>
  </dgm:ptLst>
  <dgm:cxnLst>
    <dgm:cxn modelId="{385F3D1D-5964-4B90-B731-D344C6F86E23}" srcId="{E97719CB-BA1C-424D-99E0-7DEBBFB84A02}" destId="{FFD05DD2-4689-40CE-8071-916CDF3F9271}" srcOrd="1" destOrd="0" parTransId="{48124D4E-3A7F-48AE-8582-B66F415D0558}" sibTransId="{E57F94A0-BCD7-45F4-AC2E-B80C264FF4F5}"/>
    <dgm:cxn modelId="{8CAF602B-7327-45B5-90CC-DF9F7D5D7677}" type="presOf" srcId="{E57F94A0-BCD7-45F4-AC2E-B80C264FF4F5}" destId="{EB516D2B-49C7-4702-B420-4F67A4D43B30}" srcOrd="1" destOrd="0" presId="urn:microsoft.com/office/officeart/2005/8/layout/equation2"/>
    <dgm:cxn modelId="{276FB874-A344-485E-8933-F66A25C28E05}" type="presOf" srcId="{6918037D-25EE-4911-A179-72A6D8376BC9}" destId="{767A987C-D268-44C7-99F3-A8E4D82F0844}" srcOrd="0" destOrd="0" presId="urn:microsoft.com/office/officeart/2005/8/layout/equation2"/>
    <dgm:cxn modelId="{83E53559-81F1-4646-8B99-C418978D2618}" type="presOf" srcId="{6C39BEE4-E936-48A6-8A2B-1768790B04D1}" destId="{53689356-4DDD-470E-A551-CE7FEA9CA000}" srcOrd="0" destOrd="0" presId="urn:microsoft.com/office/officeart/2005/8/layout/equation2"/>
    <dgm:cxn modelId="{54459F7B-8186-482A-B442-25FD90CB649F}" srcId="{E97719CB-BA1C-424D-99E0-7DEBBFB84A02}" destId="{087B83ED-3041-45B4-8F81-E20D97559C5E}" srcOrd="0" destOrd="0" parTransId="{F073542E-0FE7-4AC8-827E-DA545A5DE4B2}" sibTransId="{6C39BEE4-E936-48A6-8A2B-1768790B04D1}"/>
    <dgm:cxn modelId="{BC602F92-A83F-4EDD-8BDF-8D8722ADBF89}" type="presOf" srcId="{087B83ED-3041-45B4-8F81-E20D97559C5E}" destId="{950E7B71-C514-4E9B-B068-CCDB100F215A}" srcOrd="0" destOrd="0" presId="urn:microsoft.com/office/officeart/2005/8/layout/equation2"/>
    <dgm:cxn modelId="{49DDFFD8-68D1-4AFF-81CB-25C5AC07DD2B}" type="presOf" srcId="{E97719CB-BA1C-424D-99E0-7DEBBFB84A02}" destId="{C3C60A8E-79E1-4150-89AD-E5C9B00BC215}" srcOrd="0" destOrd="0" presId="urn:microsoft.com/office/officeart/2005/8/layout/equation2"/>
    <dgm:cxn modelId="{C7155DDB-D289-41BC-80C0-FD5CFC8AFD4D}" type="presOf" srcId="{E57F94A0-BCD7-45F4-AC2E-B80C264FF4F5}" destId="{3791E31A-0785-4030-8BD0-26DEE7868A06}" srcOrd="0" destOrd="0" presId="urn:microsoft.com/office/officeart/2005/8/layout/equation2"/>
    <dgm:cxn modelId="{0BBA1BF1-FC62-485D-8190-1B6B62323B58}" srcId="{E97719CB-BA1C-424D-99E0-7DEBBFB84A02}" destId="{6918037D-25EE-4911-A179-72A6D8376BC9}" srcOrd="2" destOrd="0" parTransId="{E2458BF9-D1AA-486B-8ED9-FF17C797B7BE}" sibTransId="{31E001B0-9484-4FFA-ACED-BF9031E17305}"/>
    <dgm:cxn modelId="{0A28B8FA-CEF0-494C-BCBA-63F5B04D2721}" type="presOf" srcId="{FFD05DD2-4689-40CE-8071-916CDF3F9271}" destId="{E8966C13-2045-4844-ACF2-AD950C8252D3}" srcOrd="0" destOrd="0" presId="urn:microsoft.com/office/officeart/2005/8/layout/equation2"/>
    <dgm:cxn modelId="{30FAB0B3-486E-444A-BFDE-A4F19D182960}" type="presParOf" srcId="{C3C60A8E-79E1-4150-89AD-E5C9B00BC215}" destId="{ABD4A55D-9BA0-4306-B7D3-1D5B9F45E644}" srcOrd="0" destOrd="0" presId="urn:microsoft.com/office/officeart/2005/8/layout/equation2"/>
    <dgm:cxn modelId="{88796A57-654E-44F7-B666-DE6535568ECB}" type="presParOf" srcId="{ABD4A55D-9BA0-4306-B7D3-1D5B9F45E644}" destId="{950E7B71-C514-4E9B-B068-CCDB100F215A}" srcOrd="0" destOrd="0" presId="urn:microsoft.com/office/officeart/2005/8/layout/equation2"/>
    <dgm:cxn modelId="{BC2306AC-8026-42D4-A250-168BBCBCB60A}" type="presParOf" srcId="{ABD4A55D-9BA0-4306-B7D3-1D5B9F45E644}" destId="{DB2CDAB1-C6AE-46C5-B4FF-9BC35849382A}" srcOrd="1" destOrd="0" presId="urn:microsoft.com/office/officeart/2005/8/layout/equation2"/>
    <dgm:cxn modelId="{40F9875F-1ABB-46E6-8AF7-A2691B03DC45}" type="presParOf" srcId="{ABD4A55D-9BA0-4306-B7D3-1D5B9F45E644}" destId="{53689356-4DDD-470E-A551-CE7FEA9CA000}" srcOrd="2" destOrd="0" presId="urn:microsoft.com/office/officeart/2005/8/layout/equation2"/>
    <dgm:cxn modelId="{42E1DDAA-34F2-4BBA-9958-5CE05F56168F}" type="presParOf" srcId="{ABD4A55D-9BA0-4306-B7D3-1D5B9F45E644}" destId="{45CE3A40-9790-4494-9111-29F32F05BC99}" srcOrd="3" destOrd="0" presId="urn:microsoft.com/office/officeart/2005/8/layout/equation2"/>
    <dgm:cxn modelId="{033D80EE-65EB-4BF3-B7DE-65E5E6887681}" type="presParOf" srcId="{ABD4A55D-9BA0-4306-B7D3-1D5B9F45E644}" destId="{E8966C13-2045-4844-ACF2-AD950C8252D3}" srcOrd="4" destOrd="0" presId="urn:microsoft.com/office/officeart/2005/8/layout/equation2"/>
    <dgm:cxn modelId="{C4FE9426-0DC1-4111-A406-3391F7FCC4F0}" type="presParOf" srcId="{C3C60A8E-79E1-4150-89AD-E5C9B00BC215}" destId="{3791E31A-0785-4030-8BD0-26DEE7868A06}" srcOrd="1" destOrd="0" presId="urn:microsoft.com/office/officeart/2005/8/layout/equation2"/>
    <dgm:cxn modelId="{50443BD7-7FC8-44DC-BAD0-CED9CD28D0F2}" type="presParOf" srcId="{3791E31A-0785-4030-8BD0-26DEE7868A06}" destId="{EB516D2B-49C7-4702-B420-4F67A4D43B30}" srcOrd="0" destOrd="0" presId="urn:microsoft.com/office/officeart/2005/8/layout/equation2"/>
    <dgm:cxn modelId="{1BF65BDE-9F41-475F-ABB4-69CE5B178A19}" type="presParOf" srcId="{C3C60A8E-79E1-4150-89AD-E5C9B00BC215}" destId="{767A987C-D268-44C7-99F3-A8E4D82F0844}" srcOrd="2" destOrd="0" presId="urn:microsoft.com/office/officeart/2005/8/layout/equati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E7B71-C514-4E9B-B068-CCDB100F215A}">
      <dsp:nvSpPr>
        <dsp:cNvPr id="0" name=""/>
        <dsp:cNvSpPr/>
      </dsp:nvSpPr>
      <dsp:spPr>
        <a:xfrm>
          <a:off x="452937" y="14"/>
          <a:ext cx="790305" cy="79030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de-DE" sz="800" kern="1200" dirty="0"/>
            <a:t>Normative Prämisse</a:t>
          </a:r>
        </a:p>
        <a:p>
          <a:pPr marL="0" lvl="0" indent="0" algn="ctr" defTabSz="355600">
            <a:lnSpc>
              <a:spcPct val="90000"/>
            </a:lnSpc>
            <a:spcBef>
              <a:spcPct val="0"/>
            </a:spcBef>
            <a:spcAft>
              <a:spcPct val="35000"/>
            </a:spcAft>
            <a:buNone/>
          </a:pPr>
          <a:r>
            <a:rPr lang="de-DE" sz="800" kern="1200" dirty="0"/>
            <a:t>P(N)</a:t>
          </a:r>
        </a:p>
      </dsp:txBody>
      <dsp:txXfrm>
        <a:off x="568674" y="115751"/>
        <a:ext cx="558831" cy="558831"/>
      </dsp:txXfrm>
    </dsp:sp>
    <dsp:sp modelId="{53689356-4DDD-470E-A551-CE7FEA9CA000}">
      <dsp:nvSpPr>
        <dsp:cNvPr id="0" name=""/>
        <dsp:cNvSpPr/>
      </dsp:nvSpPr>
      <dsp:spPr>
        <a:xfrm>
          <a:off x="618901" y="854492"/>
          <a:ext cx="458377" cy="458377"/>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de-DE" sz="600" kern="1200"/>
        </a:p>
      </dsp:txBody>
      <dsp:txXfrm>
        <a:off x="679659" y="1029775"/>
        <a:ext cx="336861" cy="107811"/>
      </dsp:txXfrm>
    </dsp:sp>
    <dsp:sp modelId="{E8966C13-2045-4844-ACF2-AD950C8252D3}">
      <dsp:nvSpPr>
        <dsp:cNvPr id="0" name=""/>
        <dsp:cNvSpPr/>
      </dsp:nvSpPr>
      <dsp:spPr>
        <a:xfrm>
          <a:off x="452937" y="1377042"/>
          <a:ext cx="790305" cy="790305"/>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de-DE" sz="800" kern="1200" dirty="0"/>
            <a:t>Deskriptive Prämisse</a:t>
          </a:r>
        </a:p>
        <a:p>
          <a:pPr marL="0" lvl="0" indent="0" algn="ctr" defTabSz="355600">
            <a:lnSpc>
              <a:spcPct val="90000"/>
            </a:lnSpc>
            <a:spcBef>
              <a:spcPct val="0"/>
            </a:spcBef>
            <a:spcAft>
              <a:spcPct val="35000"/>
            </a:spcAft>
            <a:buNone/>
          </a:pPr>
          <a:r>
            <a:rPr lang="de-DE" sz="800" kern="1200" dirty="0"/>
            <a:t>P(D)</a:t>
          </a:r>
        </a:p>
      </dsp:txBody>
      <dsp:txXfrm>
        <a:off x="568674" y="1492779"/>
        <a:ext cx="558831" cy="558831"/>
      </dsp:txXfrm>
    </dsp:sp>
    <dsp:sp modelId="{3791E31A-0785-4030-8BD0-26DEE7868A06}">
      <dsp:nvSpPr>
        <dsp:cNvPr id="0" name=""/>
        <dsp:cNvSpPr/>
      </dsp:nvSpPr>
      <dsp:spPr>
        <a:xfrm>
          <a:off x="1361788" y="936684"/>
          <a:ext cx="251317" cy="29399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266700">
            <a:lnSpc>
              <a:spcPct val="90000"/>
            </a:lnSpc>
            <a:spcBef>
              <a:spcPct val="0"/>
            </a:spcBef>
            <a:spcAft>
              <a:spcPct val="35000"/>
            </a:spcAft>
            <a:buNone/>
          </a:pPr>
          <a:endParaRPr lang="de-DE" sz="600" kern="1200"/>
        </a:p>
      </dsp:txBody>
      <dsp:txXfrm>
        <a:off x="1361788" y="995483"/>
        <a:ext cx="175922" cy="176395"/>
      </dsp:txXfrm>
    </dsp:sp>
    <dsp:sp modelId="{767A987C-D268-44C7-99F3-A8E4D82F0844}">
      <dsp:nvSpPr>
        <dsp:cNvPr id="0" name=""/>
        <dsp:cNvSpPr/>
      </dsp:nvSpPr>
      <dsp:spPr>
        <a:xfrm>
          <a:off x="1717426" y="293375"/>
          <a:ext cx="1580611" cy="1580611"/>
        </a:xfrm>
        <a:prstGeom prst="ellipse">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de-DE" sz="1600" kern="1200" dirty="0"/>
            <a:t>Praktischer Syllogismus</a:t>
          </a:r>
        </a:p>
      </dsp:txBody>
      <dsp:txXfrm>
        <a:off x="1948901" y="524850"/>
        <a:ext cx="1117661" cy="1117661"/>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de-DE"/>
              <a:t>Titelmasterformat durch Klicken bearbeiten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Titelmasterformat durch Klicken bearbeiten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de-DE"/>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de-DE"/>
              <a:t>Titelmasterformat durch Klicken bearbeiten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Formatvorlagen des Textmasters bearbeiten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de-DE"/>
              <a:t>Titelmasterformat durch Klicken bearbeiten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Formatvorlagen des Textmasters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10/20/2017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10/20/2017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10/20/2017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de-DE"/>
              <a:t>Titelmasterformat durch Klicken bearbeiten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42A54C80-263E-416B-A8E0-580EDEADCBDC}" type="datetimeFigureOut">
              <a:rPr lang="en-US" dirty="0"/>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Formatvorlagen des Textmasters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10/20/2017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10/20/2017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Der Verstand ist ein Geschenk Gottes!</a:t>
            </a:r>
          </a:p>
        </p:txBody>
      </p:sp>
      <p:sp>
        <p:nvSpPr>
          <p:cNvPr id="3" name="Untertitel 2"/>
          <p:cNvSpPr>
            <a:spLocks noGrp="1"/>
          </p:cNvSpPr>
          <p:nvPr>
            <p:ph type="subTitle" idx="1"/>
          </p:nvPr>
        </p:nvSpPr>
        <p:spPr/>
        <p:txBody>
          <a:bodyPr>
            <a:normAutofit/>
          </a:bodyPr>
          <a:lstStyle/>
          <a:p>
            <a:r>
              <a:rPr lang="de-DE" sz="2000" dirty="0"/>
              <a:t>Ethisch-philosophische Überlegungen zur Gentechnologie</a:t>
            </a:r>
          </a:p>
        </p:txBody>
      </p:sp>
      <p:sp>
        <p:nvSpPr>
          <p:cNvPr id="4" name="Textfeld 3"/>
          <p:cNvSpPr txBox="1"/>
          <p:nvPr/>
        </p:nvSpPr>
        <p:spPr>
          <a:xfrm>
            <a:off x="1507067" y="5548206"/>
            <a:ext cx="5921899" cy="338554"/>
          </a:xfrm>
          <a:prstGeom prst="rect">
            <a:avLst/>
          </a:prstGeom>
          <a:noFill/>
        </p:spPr>
        <p:txBody>
          <a:bodyPr wrap="square" rtlCol="0">
            <a:spAutoFit/>
          </a:bodyPr>
          <a:lstStyle/>
          <a:p>
            <a:r>
              <a:rPr lang="de-DE" sz="1600" b="1" dirty="0"/>
              <a:t>Dipl. </a:t>
            </a:r>
            <a:r>
              <a:rPr lang="de-DE" sz="1600" b="1" dirty="0" err="1"/>
              <a:t>Theol</a:t>
            </a:r>
            <a:r>
              <a:rPr lang="de-DE" sz="1600" b="1" dirty="0"/>
              <a:t>. Thomas Bauer, M.A.</a:t>
            </a:r>
          </a:p>
        </p:txBody>
      </p:sp>
    </p:spTree>
    <p:extLst>
      <p:ext uri="{BB962C8B-B14F-4D97-AF65-F5344CB8AC3E}">
        <p14:creationId xmlns:p14="http://schemas.microsoft.com/office/powerpoint/2010/main" val="33019401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152400"/>
            <a:ext cx="8309912" cy="748937"/>
          </a:xfrm>
        </p:spPr>
        <p:txBody>
          <a:bodyPr>
            <a:normAutofit/>
          </a:bodyPr>
          <a:lstStyle/>
          <a:p>
            <a:r>
              <a:rPr lang="de-DE" dirty="0"/>
              <a:t>Gewissen - letzte Entscheidungskraft?</a:t>
            </a:r>
          </a:p>
        </p:txBody>
      </p:sp>
      <p:sp>
        <p:nvSpPr>
          <p:cNvPr id="3" name="Inhaltsplatzhalter 2"/>
          <p:cNvSpPr>
            <a:spLocks noGrp="1"/>
          </p:cNvSpPr>
          <p:nvPr>
            <p:ph idx="1"/>
          </p:nvPr>
        </p:nvSpPr>
        <p:spPr>
          <a:xfrm>
            <a:off x="677334" y="901337"/>
            <a:ext cx="8596668" cy="5839097"/>
          </a:xfrm>
        </p:spPr>
        <p:txBody>
          <a:bodyPr>
            <a:normAutofit fontScale="92500" lnSpcReduction="20000"/>
          </a:bodyPr>
          <a:lstStyle/>
          <a:p>
            <a:pPr marL="0" indent="0" algn="just">
              <a:buNone/>
            </a:pPr>
            <a:r>
              <a:rPr lang="de-DE" dirty="0"/>
              <a:t>Als eine Gewissensentscheidung gilt: „jede ernste sittliche, d. h. an den Kategorien von Gut und Böse orientierte Entscheidung […], die der Einzelne in einer bestimmten Lage als für sich bindend und unbedingt verpflichtend innerlich erfährt, so dass er gegen sie nicht ohne ernste Gewissensnot handeln könnte.“ </a:t>
            </a:r>
            <a:r>
              <a:rPr lang="de-DE" sz="1100" dirty="0"/>
              <a:t>Bundesverfassungsgericht 12, 45, 55</a:t>
            </a:r>
          </a:p>
          <a:p>
            <a:pPr marL="0" indent="0" algn="just">
              <a:buNone/>
            </a:pPr>
            <a:endParaRPr lang="de-DE" sz="1100" dirty="0"/>
          </a:p>
          <a:p>
            <a:pPr marL="0" indent="0" algn="just">
              <a:buNone/>
            </a:pPr>
            <a:endParaRPr lang="de-DE" sz="1100" dirty="0"/>
          </a:p>
          <a:p>
            <a:pPr algn="just"/>
            <a:r>
              <a:rPr lang="de-DE" dirty="0"/>
              <a:t>Die Berufung auf das Gewissen als letzte wirklich gültige Instanz gilt heute als „Heilige Kuh“.</a:t>
            </a:r>
          </a:p>
          <a:p>
            <a:pPr algn="just"/>
            <a:r>
              <a:rPr lang="de-DE" dirty="0"/>
              <a:t>Ob im kirchlichen- oder säkularen Bereich, Gewissensentscheidungen haben bei moralisch-ethischen Entscheidungen oberste Priorität. </a:t>
            </a:r>
            <a:r>
              <a:rPr lang="de-DE" dirty="0">
                <a:sym typeface="Wingdings" panose="05000000000000000000" pitchFamily="2" charset="2"/>
              </a:rPr>
              <a:t> Geht zurück auf Thomas von Aquin und Martin Luther.</a:t>
            </a:r>
          </a:p>
          <a:p>
            <a:pPr algn="just"/>
            <a:r>
              <a:rPr lang="de-DE" dirty="0">
                <a:solidFill>
                  <a:srgbClr val="FF0000"/>
                </a:solidFill>
                <a:sym typeface="Wingdings" panose="05000000000000000000" pitchFamily="2" charset="2"/>
              </a:rPr>
              <a:t>JEDOCH wird dabei oftmals außen vor gelassen: </a:t>
            </a:r>
          </a:p>
          <a:p>
            <a:pPr marL="0" indent="0" algn="ctr">
              <a:buNone/>
            </a:pPr>
            <a:r>
              <a:rPr lang="de-DE" dirty="0">
                <a:solidFill>
                  <a:srgbClr val="FF0000"/>
                </a:solidFill>
                <a:sym typeface="Wingdings" panose="05000000000000000000" pitchFamily="2" charset="2"/>
              </a:rPr>
              <a:t>DAS GEWISSEN MUSS ERSTEINMAL GEBILDET WERDEN UM ÜBERHAUPT EIN URTEIL FÄLLEN ZU KÖNNEN!</a:t>
            </a:r>
          </a:p>
          <a:p>
            <a:pPr marL="0" indent="0" algn="ctr">
              <a:buNone/>
            </a:pPr>
            <a:r>
              <a:rPr lang="de-DE" dirty="0">
                <a:solidFill>
                  <a:srgbClr val="FF0000"/>
                </a:solidFill>
                <a:sym typeface="Wingdings" panose="05000000000000000000" pitchFamily="2" charset="2"/>
              </a:rPr>
              <a:t>Es bedarf eines klaren Kompasses, damit man sich nicht verirrt!</a:t>
            </a:r>
          </a:p>
          <a:p>
            <a:pPr>
              <a:buFont typeface="Wingdings" panose="05000000000000000000" pitchFamily="2" charset="2"/>
              <a:buChar char="Ø"/>
            </a:pPr>
            <a:endParaRPr lang="de-DE" dirty="0">
              <a:solidFill>
                <a:srgbClr val="FF0000"/>
              </a:solidFill>
              <a:sym typeface="Wingdings" panose="05000000000000000000" pitchFamily="2" charset="2"/>
            </a:endParaRPr>
          </a:p>
          <a:p>
            <a:pPr marL="0" indent="0" algn="ctr">
              <a:buNone/>
            </a:pPr>
            <a:r>
              <a:rPr lang="de-DE" dirty="0">
                <a:solidFill>
                  <a:schemeClr val="accent2"/>
                </a:solidFill>
              </a:rPr>
              <a:t>„Das Gewissen ist unser bester und zuverlässigster Wegweiser,</a:t>
            </a:r>
          </a:p>
          <a:p>
            <a:pPr marL="0" indent="0" algn="ctr">
              <a:buNone/>
            </a:pPr>
            <a:r>
              <a:rPr lang="de-DE" dirty="0">
                <a:solidFill>
                  <a:schemeClr val="accent2"/>
                </a:solidFill>
              </a:rPr>
              <a:t>doch wo finden sich Merkmale, die seine Stimme von</a:t>
            </a:r>
          </a:p>
          <a:p>
            <a:pPr marL="0" indent="0" algn="ctr">
              <a:buNone/>
            </a:pPr>
            <a:r>
              <a:rPr lang="de-DE" dirty="0">
                <a:solidFill>
                  <a:schemeClr val="accent2"/>
                </a:solidFill>
              </a:rPr>
              <a:t>anderen Stimmen unterscheiden?“ </a:t>
            </a:r>
          </a:p>
          <a:p>
            <a:pPr marL="0" indent="0" algn="ctr">
              <a:buNone/>
            </a:pPr>
            <a:r>
              <a:rPr lang="de-DE" dirty="0">
                <a:solidFill>
                  <a:schemeClr val="accent2"/>
                </a:solidFill>
              </a:rPr>
              <a:t>Leo Tolstoi</a:t>
            </a:r>
          </a:p>
        </p:txBody>
      </p:sp>
    </p:spTree>
    <p:extLst>
      <p:ext uri="{BB962C8B-B14F-4D97-AF65-F5344CB8AC3E}">
        <p14:creationId xmlns:p14="http://schemas.microsoft.com/office/powerpoint/2010/main" val="1784840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 calcmode="lin" valueType="num">
                                      <p:cBhvr additive="base">
                                        <p:cTn id="23"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113212"/>
            <a:ext cx="6846872" cy="644434"/>
          </a:xfrm>
        </p:spPr>
        <p:txBody>
          <a:bodyPr>
            <a:normAutofit/>
          </a:bodyPr>
          <a:lstStyle/>
          <a:p>
            <a:r>
              <a:rPr lang="de-DE" dirty="0"/>
              <a:t>Ethisches Grundsätze - Einblicke</a:t>
            </a:r>
          </a:p>
        </p:txBody>
      </p:sp>
      <p:sp>
        <p:nvSpPr>
          <p:cNvPr id="3" name="Inhaltsplatzhalter 2"/>
          <p:cNvSpPr>
            <a:spLocks noGrp="1"/>
          </p:cNvSpPr>
          <p:nvPr>
            <p:ph idx="1"/>
          </p:nvPr>
        </p:nvSpPr>
        <p:spPr>
          <a:xfrm>
            <a:off x="677334" y="953589"/>
            <a:ext cx="8596668" cy="5087774"/>
          </a:xfrm>
        </p:spPr>
        <p:txBody>
          <a:bodyPr/>
          <a:lstStyle/>
          <a:p>
            <a:pPr algn="ctr"/>
            <a:r>
              <a:rPr lang="de-DE" sz="3200" b="1" u="sng" dirty="0"/>
              <a:t>Praktischer Syllogismus</a:t>
            </a:r>
          </a:p>
          <a:p>
            <a:pPr marL="0" indent="0">
              <a:buNone/>
            </a:pPr>
            <a:r>
              <a:rPr lang="de-DE" sz="2000" dirty="0">
                <a:latin typeface="Aharoni" panose="02010803020104030203" pitchFamily="2" charset="-79"/>
                <a:cs typeface="Aharoni" panose="02010803020104030203" pitchFamily="2" charset="-79"/>
              </a:rPr>
              <a:t>Ethisches Argument:</a:t>
            </a:r>
          </a:p>
          <a:p>
            <a:pPr marL="0" indent="0">
              <a:buNone/>
            </a:pPr>
            <a:r>
              <a:rPr lang="de-DE" sz="2000" dirty="0">
                <a:latin typeface="Aharoni" panose="02010803020104030203" pitchFamily="2" charset="-79"/>
                <a:cs typeface="Aharoni" panose="02010803020104030203" pitchFamily="2" charset="-79"/>
              </a:rPr>
              <a:t>                                                       </a:t>
            </a:r>
            <a:r>
              <a:rPr lang="de-DE" sz="1600" dirty="0">
                <a:latin typeface="Aharoni" panose="02010803020104030203" pitchFamily="2" charset="-79"/>
                <a:cs typeface="Aharoni" panose="02010803020104030203" pitchFamily="2" charset="-79"/>
              </a:rPr>
              <a:t>Normative Prämisse: Stellt eine Wertung dar.</a:t>
            </a:r>
          </a:p>
          <a:p>
            <a:pPr marL="0" indent="0">
              <a:buNone/>
            </a:pPr>
            <a:r>
              <a:rPr lang="de-DE" sz="1600" dirty="0">
                <a:latin typeface="Aharoni" panose="02010803020104030203" pitchFamily="2" charset="-79"/>
                <a:cs typeface="Aharoni" panose="02010803020104030203" pitchFamily="2" charset="-79"/>
              </a:rPr>
              <a:t>                                                                                                           +</a:t>
            </a:r>
          </a:p>
          <a:p>
            <a:pPr marL="0" indent="0">
              <a:buNone/>
            </a:pPr>
            <a:r>
              <a:rPr lang="de-DE" sz="1600" dirty="0">
                <a:latin typeface="Aharoni" panose="02010803020104030203" pitchFamily="2" charset="-79"/>
                <a:cs typeface="Aharoni" panose="02010803020104030203" pitchFamily="2" charset="-79"/>
              </a:rPr>
              <a:t>                                                                     Deskriptive Prämisse: empirische Beobachtung.</a:t>
            </a:r>
          </a:p>
          <a:p>
            <a:pPr marL="0" indent="0">
              <a:buNone/>
            </a:pPr>
            <a:r>
              <a:rPr lang="de-DE" sz="1600" dirty="0">
                <a:latin typeface="Aharoni" panose="02010803020104030203" pitchFamily="2" charset="-79"/>
                <a:cs typeface="Aharoni" panose="02010803020104030203" pitchFamily="2" charset="-79"/>
              </a:rPr>
              <a:t>                                                                     </a:t>
            </a:r>
          </a:p>
          <a:p>
            <a:pPr marL="0" indent="0">
              <a:buNone/>
            </a:pPr>
            <a:r>
              <a:rPr lang="de-DE" sz="1600" dirty="0">
                <a:latin typeface="Aharoni" panose="02010803020104030203" pitchFamily="2" charset="-79"/>
                <a:cs typeface="Aharoni" panose="02010803020104030203" pitchFamily="2" charset="-79"/>
              </a:rPr>
              <a:t>                                                                     </a:t>
            </a:r>
            <a:r>
              <a:rPr lang="de-DE" sz="1600" dirty="0">
                <a:latin typeface="Aharoni" panose="02010803020104030203" pitchFamily="2" charset="-79"/>
                <a:cs typeface="Aharoni" panose="02010803020104030203" pitchFamily="2" charset="-79"/>
                <a:sym typeface="Wingdings" panose="05000000000000000000" pitchFamily="2" charset="2"/>
              </a:rPr>
              <a:t> praktischer Syllogismus</a:t>
            </a:r>
            <a:endParaRPr lang="de-DE" sz="1600" dirty="0">
              <a:latin typeface="Aharoni" panose="02010803020104030203" pitchFamily="2" charset="-79"/>
              <a:cs typeface="Aharoni" panose="02010803020104030203" pitchFamily="2" charset="-79"/>
            </a:endParaRPr>
          </a:p>
        </p:txBody>
      </p:sp>
      <p:graphicFrame>
        <p:nvGraphicFramePr>
          <p:cNvPr id="5" name="Diagramm 4"/>
          <p:cNvGraphicFramePr/>
          <p:nvPr>
            <p:extLst>
              <p:ext uri="{D42A27DB-BD31-4B8C-83A1-F6EECF244321}">
                <p14:modId xmlns:p14="http://schemas.microsoft.com/office/powerpoint/2010/main" val="154016161"/>
              </p:ext>
            </p:extLst>
          </p:nvPr>
        </p:nvGraphicFramePr>
        <p:xfrm>
          <a:off x="677334" y="1989047"/>
          <a:ext cx="3750975" cy="21673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feld 5"/>
          <p:cNvSpPr txBox="1"/>
          <p:nvPr/>
        </p:nvSpPr>
        <p:spPr>
          <a:xfrm>
            <a:off x="1946054" y="3944724"/>
            <a:ext cx="7981718" cy="2308324"/>
          </a:xfrm>
          <a:prstGeom prst="rect">
            <a:avLst/>
          </a:prstGeom>
          <a:noFill/>
        </p:spPr>
        <p:txBody>
          <a:bodyPr wrap="square" rtlCol="0">
            <a:spAutoFit/>
          </a:bodyPr>
          <a:lstStyle/>
          <a:p>
            <a:r>
              <a:rPr lang="de-DE" b="1" u="sng" dirty="0"/>
              <a:t>Beispiel:</a:t>
            </a:r>
            <a:endParaRPr lang="de-DE" dirty="0"/>
          </a:p>
          <a:p>
            <a:endParaRPr lang="de-DE" b="1" u="sng" dirty="0"/>
          </a:p>
          <a:p>
            <a:r>
              <a:rPr lang="de-DE" dirty="0"/>
              <a:t>P(N): Alles was die Gesundheit fördert ist gut.</a:t>
            </a:r>
          </a:p>
          <a:p>
            <a:endParaRPr lang="de-DE" dirty="0"/>
          </a:p>
          <a:p>
            <a:r>
              <a:rPr lang="de-DE" dirty="0"/>
              <a:t>P(D): Mit Gentechnik können wir viele Krankheiten heilen.</a:t>
            </a:r>
          </a:p>
          <a:p>
            <a:endParaRPr lang="de-DE" dirty="0">
              <a:sym typeface="Wingdings" panose="05000000000000000000" pitchFamily="2" charset="2"/>
            </a:endParaRPr>
          </a:p>
          <a:p>
            <a:r>
              <a:rPr lang="de-DE" dirty="0">
                <a:sym typeface="Wingdings" panose="05000000000000000000" pitchFamily="2" charset="2"/>
              </a:rPr>
              <a:t> Gentechnik ist ein gesundheitsförderndes und somit ein gutes Verfahren, was wir unterstützen sollten. </a:t>
            </a:r>
            <a:r>
              <a:rPr lang="de-DE" dirty="0"/>
              <a:t> </a:t>
            </a:r>
          </a:p>
        </p:txBody>
      </p:sp>
    </p:spTree>
    <p:extLst>
      <p:ext uri="{BB962C8B-B14F-4D97-AF65-F5344CB8AC3E}">
        <p14:creationId xmlns:p14="http://schemas.microsoft.com/office/powerpoint/2010/main" val="3539305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50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8"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500"/>
                                  </p:stCondLst>
                                  <p:childTnLst>
                                    <p:set>
                                      <p:cBhvr>
                                        <p:cTn id="34" dur="1" fill="hold">
                                          <p:stCondLst>
                                            <p:cond delay="0"/>
                                          </p:stCondLst>
                                        </p:cTn>
                                        <p:tgtEl>
                                          <p:spTgt spid="6">
                                            <p:txEl>
                                              <p:pRg st="0" end="0"/>
                                            </p:txEl>
                                          </p:spTgt>
                                        </p:tgtEl>
                                        <p:attrNameLst>
                                          <p:attrName>style.visibility</p:attrName>
                                        </p:attrNameLst>
                                      </p:cBhvr>
                                      <p:to>
                                        <p:strVal val="visible"/>
                                      </p:to>
                                    </p:set>
                                  </p:childTnLst>
                                </p:cTn>
                              </p:par>
                              <p:par>
                                <p:cTn id="35" presetID="1" presetClass="entr" presetSubtype="0" fill="hold" nodeType="withEffect">
                                  <p:stCondLst>
                                    <p:cond delay="500"/>
                                  </p:stCondLst>
                                  <p:childTnLst>
                                    <p:set>
                                      <p:cBhvr>
                                        <p:cTn id="36" dur="1" fill="hold">
                                          <p:stCondLst>
                                            <p:cond delay="0"/>
                                          </p:stCondLst>
                                        </p:cTn>
                                        <p:tgtEl>
                                          <p:spTgt spid="6">
                                            <p:txEl>
                                              <p:pRg st="2" end="2"/>
                                            </p:txEl>
                                          </p:spTgt>
                                        </p:tgtEl>
                                        <p:attrNameLst>
                                          <p:attrName>style.visibility</p:attrName>
                                        </p:attrNameLst>
                                      </p:cBhvr>
                                      <p:to>
                                        <p:strVal val="visible"/>
                                      </p:to>
                                    </p:set>
                                  </p:childTnLst>
                                </p:cTn>
                              </p:par>
                              <p:par>
                                <p:cTn id="37" presetID="1" presetClass="entr" presetSubtype="0" fill="hold" nodeType="withEffect">
                                  <p:stCondLst>
                                    <p:cond delay="500"/>
                                  </p:stCondLst>
                                  <p:childTnLst>
                                    <p:set>
                                      <p:cBhvr>
                                        <p:cTn id="38" dur="1" fill="hold">
                                          <p:stCondLst>
                                            <p:cond delay="0"/>
                                          </p:stCondLst>
                                        </p:cTn>
                                        <p:tgtEl>
                                          <p:spTgt spid="6">
                                            <p:txEl>
                                              <p:pRg st="4" end="4"/>
                                            </p:txEl>
                                          </p:spTgt>
                                        </p:tgtEl>
                                        <p:attrNameLst>
                                          <p:attrName>style.visibility</p:attrName>
                                        </p:attrNameLst>
                                      </p:cBhvr>
                                      <p:to>
                                        <p:strVal val="visible"/>
                                      </p:to>
                                    </p:set>
                                  </p:childTnLst>
                                </p:cTn>
                              </p:par>
                              <p:par>
                                <p:cTn id="39" presetID="1" presetClass="entr" presetSubtype="0" fill="hold" nodeType="withEffect">
                                  <p:stCondLst>
                                    <p:cond delay="500"/>
                                  </p:stCondLst>
                                  <p:childTnLst>
                                    <p:set>
                                      <p:cBhvr>
                                        <p:cTn id="4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113212"/>
            <a:ext cx="6846872" cy="644434"/>
          </a:xfrm>
        </p:spPr>
        <p:txBody>
          <a:bodyPr>
            <a:normAutofit/>
          </a:bodyPr>
          <a:lstStyle/>
          <a:p>
            <a:r>
              <a:rPr lang="de-DE" dirty="0"/>
              <a:t>Ethisches Grundsätze - Einblicke</a:t>
            </a:r>
          </a:p>
        </p:txBody>
      </p:sp>
      <p:sp>
        <p:nvSpPr>
          <p:cNvPr id="3" name="Inhaltsplatzhalter 2"/>
          <p:cNvSpPr>
            <a:spLocks noGrp="1"/>
          </p:cNvSpPr>
          <p:nvPr>
            <p:ph idx="1"/>
          </p:nvPr>
        </p:nvSpPr>
        <p:spPr>
          <a:xfrm>
            <a:off x="677334" y="953589"/>
            <a:ext cx="8596668" cy="5499462"/>
          </a:xfrm>
        </p:spPr>
        <p:txBody>
          <a:bodyPr>
            <a:normAutofit lnSpcReduction="10000"/>
          </a:bodyPr>
          <a:lstStyle/>
          <a:p>
            <a:pPr algn="ctr"/>
            <a:r>
              <a:rPr lang="de-DE" sz="3200" b="1" u="sng" dirty="0"/>
              <a:t>Naturalistische Fehlschluss</a:t>
            </a:r>
          </a:p>
          <a:p>
            <a:pPr marL="0" indent="0" algn="ctr">
              <a:buNone/>
            </a:pPr>
            <a:r>
              <a:rPr lang="de-DE" sz="2400" dirty="0"/>
              <a:t>Hier fehlt eine normative Prämisse. </a:t>
            </a:r>
          </a:p>
          <a:p>
            <a:pPr marL="0" indent="0" algn="ctr">
              <a:buNone/>
            </a:pPr>
            <a:r>
              <a:rPr lang="de-DE" sz="2400" dirty="0"/>
              <a:t>!Direkter Schluss </a:t>
            </a:r>
            <a:r>
              <a:rPr lang="de-DE" sz="2400" dirty="0">
                <a:solidFill>
                  <a:srgbClr val="FF0000"/>
                </a:solidFill>
              </a:rPr>
              <a:t>vom Sein </a:t>
            </a:r>
            <a:r>
              <a:rPr lang="de-DE" sz="2400" dirty="0"/>
              <a:t>(„so ist etwas“) </a:t>
            </a:r>
            <a:r>
              <a:rPr lang="de-DE" sz="2400" dirty="0">
                <a:solidFill>
                  <a:srgbClr val="FF0000"/>
                </a:solidFill>
              </a:rPr>
              <a:t>auf das Sollen </a:t>
            </a:r>
            <a:r>
              <a:rPr lang="de-DE" sz="2400" dirty="0"/>
              <a:t>(„so soll etwas sein“)!</a:t>
            </a:r>
          </a:p>
          <a:p>
            <a:pPr>
              <a:buFont typeface="Wingdings" panose="05000000000000000000" pitchFamily="2" charset="2"/>
              <a:buChar char="Ø"/>
            </a:pPr>
            <a:r>
              <a:rPr lang="de-DE" dirty="0"/>
              <a:t>Passiert sehr oft, wenn man versucht </a:t>
            </a:r>
            <a:r>
              <a:rPr lang="de-DE" dirty="0">
                <a:solidFill>
                  <a:srgbClr val="FF0000"/>
                </a:solidFill>
              </a:rPr>
              <a:t>von biologischen Tatsachen auf ethische Norme zuschließen</a:t>
            </a:r>
            <a:r>
              <a:rPr lang="de-DE" dirty="0"/>
              <a:t>. </a:t>
            </a:r>
          </a:p>
          <a:p>
            <a:pPr marL="0" indent="0" algn="just">
              <a:buNone/>
            </a:pPr>
            <a:r>
              <a:rPr lang="de-DE" sz="1600" u="sng" dirty="0"/>
              <a:t>Bsp. aus der Embryonenforschung:</a:t>
            </a:r>
            <a:r>
              <a:rPr lang="de-DE" sz="1600" dirty="0"/>
              <a:t> Natur geht selber sehr verschwenderisch mit Embryonen um. Ein hoher Prozentsatz kommt gar nicht zur Einnistung und wird praktisch von der Natur selber „abgetrieben“. </a:t>
            </a:r>
            <a:r>
              <a:rPr lang="de-DE" sz="1600" dirty="0">
                <a:sym typeface="Wingdings" panose="05000000000000000000" pitchFamily="2" charset="2"/>
              </a:rPr>
              <a:t> Wenn Natur so „handelt“, dann können wir Menschen diese auch zur Forschung hernehmen.</a:t>
            </a:r>
          </a:p>
          <a:p>
            <a:pPr marL="0" indent="0" algn="just">
              <a:buNone/>
            </a:pPr>
            <a:r>
              <a:rPr lang="de-DE" sz="1600" dirty="0">
                <a:solidFill>
                  <a:srgbClr val="FF0000"/>
                </a:solidFill>
                <a:sym typeface="Wingdings" panose="05000000000000000000" pitchFamily="2" charset="2"/>
              </a:rPr>
              <a:t>Gegenfrage: </a:t>
            </a:r>
            <a:r>
              <a:rPr lang="de-DE" sz="1600" dirty="0">
                <a:solidFill>
                  <a:schemeClr val="tx1"/>
                </a:solidFill>
                <a:sym typeface="Wingdings" panose="05000000000000000000" pitchFamily="2" charset="2"/>
              </a:rPr>
              <a:t>Natur geht eigentlich auch sehr verschwenderisch mit menschlichen Leben um (z.B. Naturkatastrophen, Krankheiten, usw.). Darf man also auch Menschen als </a:t>
            </a:r>
            <a:r>
              <a:rPr lang="de-DE" sz="1600">
                <a:solidFill>
                  <a:schemeClr val="tx1"/>
                </a:solidFill>
                <a:sym typeface="Wingdings" panose="05000000000000000000" pitchFamily="2" charset="2"/>
              </a:rPr>
              <a:t>Forschungsobjekte benutzen</a:t>
            </a:r>
            <a:r>
              <a:rPr lang="de-DE" sz="1600" dirty="0">
                <a:solidFill>
                  <a:schemeClr val="tx1"/>
                </a:solidFill>
                <a:sym typeface="Wingdings" panose="05000000000000000000" pitchFamily="2" charset="2"/>
              </a:rPr>
              <a:t>?</a:t>
            </a:r>
          </a:p>
          <a:p>
            <a:pPr marL="0" indent="0">
              <a:buNone/>
            </a:pPr>
            <a:endParaRPr lang="de-DE" sz="1600" dirty="0">
              <a:solidFill>
                <a:schemeClr val="tx1"/>
              </a:solidFill>
              <a:sym typeface="Wingdings" panose="05000000000000000000" pitchFamily="2" charset="2"/>
            </a:endParaRPr>
          </a:p>
          <a:p>
            <a:pPr marL="0" indent="0" algn="ctr">
              <a:buNone/>
            </a:pPr>
            <a:r>
              <a:rPr lang="de-DE" b="1" dirty="0">
                <a:solidFill>
                  <a:srgbClr val="FF0000"/>
                </a:solidFill>
                <a:sym typeface="Wingdings" panose="05000000000000000000" pitchFamily="2" charset="2"/>
              </a:rPr>
              <a:t> Bei der ethischen Argumentation darf man sich nicht nur auf die Beobachtung berufen. Es bedarf einer normativen Prämisse, die offen dargelegt und begründet werden muss!</a:t>
            </a:r>
            <a:endParaRPr lang="de-DE" b="1" dirty="0">
              <a:solidFill>
                <a:srgbClr val="FF0000"/>
              </a:solidFill>
            </a:endParaRPr>
          </a:p>
        </p:txBody>
      </p:sp>
    </p:spTree>
    <p:extLst>
      <p:ext uri="{BB962C8B-B14F-4D97-AF65-F5344CB8AC3E}">
        <p14:creationId xmlns:p14="http://schemas.microsoft.com/office/powerpoint/2010/main" val="8166094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113212"/>
            <a:ext cx="6846872" cy="644434"/>
          </a:xfrm>
        </p:spPr>
        <p:txBody>
          <a:bodyPr>
            <a:normAutofit/>
          </a:bodyPr>
          <a:lstStyle/>
          <a:p>
            <a:r>
              <a:rPr lang="de-DE" dirty="0"/>
              <a:t>Ethisches Grundsätze - Einblicke</a:t>
            </a:r>
          </a:p>
        </p:txBody>
      </p:sp>
      <p:sp>
        <p:nvSpPr>
          <p:cNvPr id="3" name="Inhaltsplatzhalter 2"/>
          <p:cNvSpPr>
            <a:spLocks noGrp="1"/>
          </p:cNvSpPr>
          <p:nvPr>
            <p:ph idx="1"/>
          </p:nvPr>
        </p:nvSpPr>
        <p:spPr>
          <a:xfrm>
            <a:off x="677334" y="953589"/>
            <a:ext cx="8596668" cy="5087774"/>
          </a:xfrm>
        </p:spPr>
        <p:txBody>
          <a:bodyPr>
            <a:normAutofit fontScale="92500" lnSpcReduction="10000"/>
          </a:bodyPr>
          <a:lstStyle/>
          <a:p>
            <a:pPr marL="0" indent="0">
              <a:buNone/>
            </a:pPr>
            <a:endParaRPr lang="de-DE" sz="1600" b="1" u="sng" dirty="0"/>
          </a:p>
          <a:p>
            <a:pPr algn="ctr"/>
            <a:r>
              <a:rPr lang="de-DE" sz="3200" b="1" u="sng" dirty="0"/>
              <a:t>Konsequenzialistische Argumentation</a:t>
            </a:r>
          </a:p>
          <a:p>
            <a:pPr marL="0" indent="0">
              <a:buNone/>
            </a:pPr>
            <a:endParaRPr lang="de-DE" sz="1600" b="1" u="sng" dirty="0"/>
          </a:p>
          <a:p>
            <a:pPr>
              <a:buFont typeface="Wingdings" panose="05000000000000000000" pitchFamily="2" charset="2"/>
              <a:buChar char="§"/>
            </a:pPr>
            <a:r>
              <a:rPr lang="de-DE" sz="1600" dirty="0"/>
              <a:t>Konsequenzialistische Ethik ist eine Variante des Utilitarismus. </a:t>
            </a:r>
          </a:p>
          <a:p>
            <a:pPr>
              <a:buFont typeface="Wingdings" panose="05000000000000000000" pitchFamily="2" charset="2"/>
              <a:buChar char="§"/>
            </a:pPr>
            <a:r>
              <a:rPr lang="de-DE" sz="1600" dirty="0"/>
              <a:t>Nach dem Utilitarismus ist eine Handlung dann nützlich, wenn das Glück der Gemeinschaft gemehrt wird. </a:t>
            </a:r>
          </a:p>
          <a:p>
            <a:pPr>
              <a:buFont typeface="Wingdings" panose="05000000000000000000" pitchFamily="2" charset="2"/>
              <a:buChar char="§"/>
            </a:pPr>
            <a:r>
              <a:rPr lang="de-DE" sz="1600" dirty="0"/>
              <a:t>Im Konsequenzialismus gilt diejenige Norm als moralisch gut, deren Anwendung ein Übergewicht guter Konsequenzen gegenüber schlechten Konsequenzen zur Folge hat. </a:t>
            </a:r>
          </a:p>
          <a:p>
            <a:pPr marL="0" indent="0" algn="ctr">
              <a:buNone/>
            </a:pPr>
            <a:r>
              <a:rPr lang="de-DE" sz="1700" b="1" dirty="0">
                <a:solidFill>
                  <a:srgbClr val="FF0000"/>
                </a:solidFill>
                <a:sym typeface="Wingdings" panose="05000000000000000000" pitchFamily="2" charset="2"/>
              </a:rPr>
              <a:t> </a:t>
            </a:r>
            <a:r>
              <a:rPr lang="de-DE" sz="1700" b="1" dirty="0">
                <a:solidFill>
                  <a:srgbClr val="FF0000"/>
                </a:solidFill>
              </a:rPr>
              <a:t>Nützt eine Norm also mehr, als das sie schadet, so ist sie ethisch zu akzeptieren.</a:t>
            </a:r>
          </a:p>
          <a:p>
            <a:pPr marL="0" indent="0">
              <a:buNone/>
            </a:pPr>
            <a:endParaRPr lang="de-DE" sz="1600" dirty="0"/>
          </a:p>
          <a:p>
            <a:pPr marL="0" indent="0" algn="ctr">
              <a:buNone/>
            </a:pPr>
            <a:r>
              <a:rPr lang="de-DE" sz="1600" dirty="0"/>
              <a:t>Vier verschiedene Güter gelten generell als relevant für die ethische Abwägung:</a:t>
            </a:r>
          </a:p>
          <a:p>
            <a:pPr>
              <a:buFont typeface="Wingdings" panose="05000000000000000000" pitchFamily="2" charset="2"/>
              <a:buChar char="ü"/>
            </a:pPr>
            <a:r>
              <a:rPr lang="de-DE" sz="1600" dirty="0"/>
              <a:t> Wirtschaft / demokratische Strukturen</a:t>
            </a:r>
          </a:p>
          <a:p>
            <a:pPr>
              <a:buFont typeface="Wingdings" panose="05000000000000000000" pitchFamily="2" charset="2"/>
              <a:buChar char="ü"/>
            </a:pPr>
            <a:r>
              <a:rPr lang="de-DE" sz="1600" dirty="0"/>
              <a:t> äußere Natur</a:t>
            </a:r>
          </a:p>
          <a:p>
            <a:pPr>
              <a:buFont typeface="Wingdings" panose="05000000000000000000" pitchFamily="2" charset="2"/>
              <a:buChar char="ü"/>
            </a:pPr>
            <a:r>
              <a:rPr lang="de-DE" sz="1600" dirty="0"/>
              <a:t> körperliche bzw. seelische Gesundheit des Menschen</a:t>
            </a:r>
          </a:p>
          <a:p>
            <a:pPr>
              <a:buFont typeface="Wingdings" panose="05000000000000000000" pitchFamily="2" charset="2"/>
              <a:buChar char="ü"/>
            </a:pPr>
            <a:r>
              <a:rPr lang="de-DE" sz="1600" dirty="0"/>
              <a:t> soziale Gerechtigkeit / kulturelles Klima</a:t>
            </a:r>
          </a:p>
          <a:p>
            <a:pPr marL="0" indent="0">
              <a:buNone/>
            </a:pPr>
            <a:endParaRPr lang="de-DE" sz="1600" dirty="0"/>
          </a:p>
        </p:txBody>
      </p:sp>
    </p:spTree>
    <p:extLst>
      <p:ext uri="{BB962C8B-B14F-4D97-AF65-F5344CB8AC3E}">
        <p14:creationId xmlns:p14="http://schemas.microsoft.com/office/powerpoint/2010/main" val="3109701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113212"/>
            <a:ext cx="6846872" cy="644434"/>
          </a:xfrm>
        </p:spPr>
        <p:txBody>
          <a:bodyPr>
            <a:normAutofit/>
          </a:bodyPr>
          <a:lstStyle/>
          <a:p>
            <a:r>
              <a:rPr lang="de-DE" dirty="0"/>
              <a:t>Ethisches Grundsätze - Einblicke</a:t>
            </a:r>
          </a:p>
        </p:txBody>
      </p:sp>
      <p:sp>
        <p:nvSpPr>
          <p:cNvPr id="3" name="Inhaltsplatzhalter 2"/>
          <p:cNvSpPr>
            <a:spLocks noGrp="1"/>
          </p:cNvSpPr>
          <p:nvPr>
            <p:ph idx="1"/>
          </p:nvPr>
        </p:nvSpPr>
        <p:spPr>
          <a:xfrm>
            <a:off x="677334" y="953589"/>
            <a:ext cx="8596668" cy="5617028"/>
          </a:xfrm>
        </p:spPr>
        <p:txBody>
          <a:bodyPr>
            <a:normAutofit fontScale="92500" lnSpcReduction="20000"/>
          </a:bodyPr>
          <a:lstStyle/>
          <a:p>
            <a:pPr marL="0" indent="0">
              <a:buNone/>
            </a:pPr>
            <a:endParaRPr lang="de-DE" sz="1600" b="1" u="sng" dirty="0"/>
          </a:p>
          <a:p>
            <a:pPr algn="ctr"/>
            <a:r>
              <a:rPr lang="de-DE" sz="3200" b="1" u="sng" dirty="0"/>
              <a:t>Deontologische Argumentation</a:t>
            </a:r>
          </a:p>
          <a:p>
            <a:pPr>
              <a:buFont typeface="Wingdings" panose="05000000000000000000" pitchFamily="2" charset="2"/>
              <a:buChar char="§"/>
            </a:pPr>
            <a:r>
              <a:rPr lang="de-DE" sz="1600" dirty="0"/>
              <a:t>Eine Norm wird </a:t>
            </a:r>
            <a:r>
              <a:rPr lang="de-DE" sz="1600" dirty="0">
                <a:solidFill>
                  <a:srgbClr val="FF0000"/>
                </a:solidFill>
              </a:rPr>
              <a:t>ohne die Berücksichtigung der Konsequenzen</a:t>
            </a:r>
            <a:r>
              <a:rPr lang="de-DE" sz="1600" dirty="0"/>
              <a:t> beurteilt. </a:t>
            </a:r>
          </a:p>
          <a:p>
            <a:pPr>
              <a:buFont typeface="Wingdings" panose="05000000000000000000" pitchFamily="2" charset="2"/>
              <a:buChar char="§"/>
            </a:pPr>
            <a:r>
              <a:rPr lang="de-DE" sz="1600" dirty="0"/>
              <a:t>Entscheidend für die Moralität ist die </a:t>
            </a:r>
            <a:r>
              <a:rPr lang="de-DE" sz="1600" dirty="0">
                <a:solidFill>
                  <a:srgbClr val="FF0000"/>
                </a:solidFill>
              </a:rPr>
              <a:t>pflichtbewusste Gesinnung, der gute Wille, die Intention, unabhängig von den Handlungsfolgen</a:t>
            </a:r>
            <a:r>
              <a:rPr lang="de-DE" sz="1600" dirty="0"/>
              <a:t>. </a:t>
            </a:r>
          </a:p>
          <a:p>
            <a:pPr marL="0" indent="0">
              <a:buNone/>
            </a:pPr>
            <a:endParaRPr lang="de-DE" sz="1600" dirty="0"/>
          </a:p>
          <a:p>
            <a:pPr marL="0" indent="0" algn="ctr">
              <a:buNone/>
            </a:pPr>
            <a:r>
              <a:rPr lang="de-DE" sz="1600" b="1" dirty="0">
                <a:solidFill>
                  <a:srgbClr val="FF0000"/>
                </a:solidFill>
                <a:sym typeface="Wingdings" panose="05000000000000000000" pitchFamily="2" charset="2"/>
              </a:rPr>
              <a:t> </a:t>
            </a:r>
            <a:r>
              <a:rPr lang="de-DE" sz="1600" b="1" dirty="0">
                <a:solidFill>
                  <a:srgbClr val="FF0000"/>
                </a:solidFill>
              </a:rPr>
              <a:t>Eine Norm kann also moralisch richtig sein, auch wenn sie nicht überwiegend positive Konsequenzen hervorruft!</a:t>
            </a:r>
            <a:endParaRPr lang="de-DE" sz="1600" dirty="0"/>
          </a:p>
          <a:p>
            <a:pPr>
              <a:buFont typeface="Wingdings" panose="05000000000000000000" pitchFamily="2" charset="2"/>
              <a:buChar char="§"/>
            </a:pPr>
            <a:r>
              <a:rPr lang="de-DE" sz="1600" dirty="0">
                <a:solidFill>
                  <a:srgbClr val="FF0000"/>
                </a:solidFill>
              </a:rPr>
              <a:t>Integrität des Menschen </a:t>
            </a:r>
            <a:r>
              <a:rPr lang="de-DE" sz="1600" dirty="0"/>
              <a:t>ist für die ethische Abwägung der Gentechnik von großer Bedeutung.</a:t>
            </a:r>
          </a:p>
          <a:p>
            <a:pPr>
              <a:buFont typeface="Wingdings" panose="05000000000000000000" pitchFamily="2" charset="2"/>
              <a:buChar char="§"/>
            </a:pPr>
            <a:r>
              <a:rPr lang="de-DE" sz="1600" dirty="0"/>
              <a:t>Integrität gilt als </a:t>
            </a:r>
            <a:r>
              <a:rPr lang="de-DE" sz="1600" dirty="0">
                <a:solidFill>
                  <a:srgbClr val="FF0000"/>
                </a:solidFill>
              </a:rPr>
              <a:t>absolut wertvoll und unbedingt achtenswert</a:t>
            </a:r>
            <a:r>
              <a:rPr lang="de-DE" sz="1600" dirty="0"/>
              <a:t>. </a:t>
            </a:r>
          </a:p>
          <a:p>
            <a:pPr>
              <a:buFont typeface="Wingdings" panose="05000000000000000000" pitchFamily="2" charset="2"/>
              <a:buChar char="§"/>
            </a:pPr>
            <a:r>
              <a:rPr lang="de-DE" sz="1600" dirty="0"/>
              <a:t>Das </a:t>
            </a:r>
            <a:r>
              <a:rPr lang="de-DE" sz="1600" dirty="0">
                <a:solidFill>
                  <a:srgbClr val="FF0000"/>
                </a:solidFill>
              </a:rPr>
              <a:t>Leben</a:t>
            </a:r>
            <a:r>
              <a:rPr lang="de-DE" sz="1600" dirty="0"/>
              <a:t> und die </a:t>
            </a:r>
            <a:r>
              <a:rPr lang="de-DE" sz="1600" dirty="0">
                <a:solidFill>
                  <a:srgbClr val="FF0000"/>
                </a:solidFill>
              </a:rPr>
              <a:t>Würde</a:t>
            </a:r>
            <a:r>
              <a:rPr lang="de-DE" sz="1600" dirty="0"/>
              <a:t> gilt als </a:t>
            </a:r>
            <a:r>
              <a:rPr lang="de-DE" sz="1600" dirty="0">
                <a:solidFill>
                  <a:srgbClr val="FF0000"/>
                </a:solidFill>
              </a:rPr>
              <a:t>unantastbar</a:t>
            </a:r>
            <a:r>
              <a:rPr lang="de-DE" sz="1600" dirty="0"/>
              <a:t>.</a:t>
            </a:r>
          </a:p>
          <a:p>
            <a:pPr>
              <a:buFont typeface="Wingdings" panose="05000000000000000000" pitchFamily="2" charset="2"/>
              <a:buChar char="§"/>
            </a:pPr>
            <a:endParaRPr lang="de-DE" sz="1600" dirty="0"/>
          </a:p>
          <a:p>
            <a:pPr marL="0" indent="0" algn="ctr">
              <a:buNone/>
            </a:pPr>
            <a:r>
              <a:rPr lang="de-DE" sz="1600" b="1" dirty="0">
                <a:solidFill>
                  <a:srgbClr val="FF0000"/>
                </a:solidFill>
                <a:sym typeface="Wingdings" panose="05000000000000000000" pitchFamily="2" charset="2"/>
              </a:rPr>
              <a:t> </a:t>
            </a:r>
            <a:r>
              <a:rPr lang="de-DE" sz="1600" b="1" dirty="0">
                <a:solidFill>
                  <a:srgbClr val="FF0000"/>
                </a:solidFill>
              </a:rPr>
              <a:t>Aus der Unantastbarkeit der menschlichen Natur werden ethische Normen abgeleitet, die kategorischen Charakter haben.</a:t>
            </a:r>
          </a:p>
          <a:p>
            <a:pPr marL="0" indent="0" algn="ctr">
              <a:buNone/>
            </a:pPr>
            <a:endParaRPr lang="de-DE" sz="1600" dirty="0"/>
          </a:p>
          <a:p>
            <a:pPr marL="0" indent="0" algn="ctr">
              <a:buNone/>
            </a:pPr>
            <a:r>
              <a:rPr lang="de-DE" sz="1600" b="1" u="sng" dirty="0">
                <a:solidFill>
                  <a:schemeClr val="accent2"/>
                </a:solidFill>
              </a:rPr>
              <a:t>In der Praxis gibt es aber keine strikte Trennung der beiden Argumentationen!</a:t>
            </a:r>
          </a:p>
          <a:p>
            <a:pPr marL="0" indent="0" algn="just">
              <a:buNone/>
            </a:pPr>
            <a:r>
              <a:rPr lang="de-DE" sz="1600" dirty="0">
                <a:solidFill>
                  <a:schemeClr val="accent2"/>
                </a:solidFill>
              </a:rPr>
              <a:t>Ein Beispiel wäre die Akzeptanz der Gentherapie beim Menschen, weil sie die Menschen heilen kann (konsequenzialistische Sicht), mit der Einschränkung, dass der Patient zustimmen muss, damit seine Autonomie gewahrt bleibt (deontologische Sicht).</a:t>
            </a:r>
          </a:p>
        </p:txBody>
      </p:sp>
    </p:spTree>
    <p:extLst>
      <p:ext uri="{BB962C8B-B14F-4D97-AF65-F5344CB8AC3E}">
        <p14:creationId xmlns:p14="http://schemas.microsoft.com/office/powerpoint/2010/main" val="162756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nodeType="clickEffect">
                                  <p:stCondLst>
                                    <p:cond delay="0"/>
                                  </p:stCondLst>
                                  <p:childTnLst>
                                    <p:set>
                                      <p:cBhvr>
                                        <p:cTn id="42" dur="1" fill="hold">
                                          <p:stCondLst>
                                            <p:cond delay="0"/>
                                          </p:stCondLst>
                                        </p:cTn>
                                        <p:tgtEl>
                                          <p:spTgt spid="3">
                                            <p:txEl>
                                              <p:pRg st="10" end="10"/>
                                            </p:txEl>
                                          </p:spTgt>
                                        </p:tgtEl>
                                        <p:attrNameLst>
                                          <p:attrName>style.visibility</p:attrName>
                                        </p:attrNameLst>
                                      </p:cBhvr>
                                      <p:to>
                                        <p:strVal val="visible"/>
                                      </p:to>
                                    </p:set>
                                    <p:anim calcmode="lin" valueType="num">
                                      <p:cBhvr additive="base">
                                        <p:cTn id="43" dur="500" fill="hold"/>
                                        <p:tgtEl>
                                          <p:spTgt spid="3">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784911" y="3135086"/>
            <a:ext cx="4129797" cy="696686"/>
          </a:xfrm>
        </p:spPr>
        <p:txBody>
          <a:bodyPr>
            <a:normAutofit fontScale="90000"/>
          </a:bodyPr>
          <a:lstStyle/>
          <a:p>
            <a:r>
              <a:rPr lang="de-DE" dirty="0"/>
              <a:t>Bioethische Urteile</a:t>
            </a:r>
            <a:br>
              <a:rPr lang="de-DE" dirty="0"/>
            </a:br>
            <a:br>
              <a:rPr lang="de-DE" dirty="0"/>
            </a:br>
            <a:r>
              <a:rPr lang="de-DE" sz="1800" dirty="0"/>
              <a:t>ein Schema von Prof. Dr. Peter </a:t>
            </a:r>
            <a:r>
              <a:rPr lang="de-DE" sz="1800" dirty="0" err="1"/>
              <a:t>Dabrock</a:t>
            </a:r>
            <a:endParaRPr lang="de-DE" sz="1800" dirty="0"/>
          </a:p>
        </p:txBody>
      </p:sp>
      <p:pic>
        <p:nvPicPr>
          <p:cNvPr id="4" name="Grafik 3"/>
          <p:cNvPicPr>
            <a:picLocks noChangeAspect="1"/>
          </p:cNvPicPr>
          <p:nvPr/>
        </p:nvPicPr>
        <p:blipFill>
          <a:blip r:embed="rId2"/>
          <a:stretch>
            <a:fillRect/>
          </a:stretch>
        </p:blipFill>
        <p:spPr>
          <a:xfrm>
            <a:off x="821025" y="222069"/>
            <a:ext cx="4963886" cy="6522720"/>
          </a:xfrm>
          <a:prstGeom prst="rect">
            <a:avLst/>
          </a:prstGeom>
        </p:spPr>
      </p:pic>
    </p:spTree>
    <p:extLst>
      <p:ext uri="{BB962C8B-B14F-4D97-AF65-F5344CB8AC3E}">
        <p14:creationId xmlns:p14="http://schemas.microsoft.com/office/powerpoint/2010/main" val="2566224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609600"/>
            <a:ext cx="7839649" cy="644434"/>
          </a:xfrm>
        </p:spPr>
        <p:txBody>
          <a:bodyPr>
            <a:normAutofit/>
          </a:bodyPr>
          <a:lstStyle/>
          <a:p>
            <a:r>
              <a:rPr lang="de-DE" sz="2800" dirty="0"/>
              <a:t>Die Genschere: „CRISPR-Cas9“ – ein Fallbeispiel</a:t>
            </a:r>
          </a:p>
        </p:txBody>
      </p:sp>
      <p:sp>
        <p:nvSpPr>
          <p:cNvPr id="3" name="Inhaltsplatzhalter 2"/>
          <p:cNvSpPr>
            <a:spLocks noGrp="1"/>
          </p:cNvSpPr>
          <p:nvPr>
            <p:ph idx="1"/>
          </p:nvPr>
        </p:nvSpPr>
        <p:spPr>
          <a:xfrm>
            <a:off x="677334" y="1254034"/>
            <a:ext cx="8596668" cy="5394959"/>
          </a:xfrm>
        </p:spPr>
        <p:txBody>
          <a:bodyPr>
            <a:normAutofit/>
          </a:bodyPr>
          <a:lstStyle/>
          <a:p>
            <a:pPr marL="0" indent="0" algn="just">
              <a:buNone/>
            </a:pPr>
            <a:r>
              <a:rPr lang="de-DE" sz="1600" dirty="0"/>
              <a:t>Das Crispr-Cas9-System ist eine Art Immunsystem von Bakterien. Sie benutzen es, um einen Virenstamm wiederzuerkennen, der sie schon einmal angegriffen hat, um ihn außer Gefecht zu setzen. In der Gentechnologie dient der Mechanismus dazu, bestimmte Abschnitte im menschlichen Erbgut aufzuspüren und gezielt zu verändern. Schädliche Mutationen können so entfernt werden.</a:t>
            </a:r>
          </a:p>
          <a:p>
            <a:pPr algn="just"/>
            <a:r>
              <a:rPr lang="de-DE" sz="1600" dirty="0"/>
              <a:t>Schnelle, einfache und billige Methode zur Manipulation der Genome. </a:t>
            </a:r>
            <a:r>
              <a:rPr lang="de-DE" sz="1600" dirty="0">
                <a:sym typeface="Wingdings" panose="05000000000000000000" pitchFamily="2" charset="2"/>
              </a:rPr>
              <a:t> „Schweizer Taschenmesser der Genetiker“</a:t>
            </a:r>
            <a:r>
              <a:rPr lang="de-DE" sz="1600" dirty="0"/>
              <a:t> </a:t>
            </a:r>
          </a:p>
          <a:p>
            <a:pPr algn="just"/>
            <a:r>
              <a:rPr lang="de-DE" sz="1600" dirty="0"/>
              <a:t>„CRISPR stellt einfach alles auf den Kopf“ (Bruce Conklin)</a:t>
            </a:r>
          </a:p>
          <a:p>
            <a:pPr algn="just"/>
            <a:r>
              <a:rPr lang="de-DE" sz="1600" dirty="0"/>
              <a:t>Im April wurde die Methode von chinesischen Wissenschaftlern bei menschlichen Embryonen angewendet. </a:t>
            </a:r>
            <a:r>
              <a:rPr lang="de-DE" sz="1100" dirty="0"/>
              <a:t>(siehe </a:t>
            </a:r>
            <a:r>
              <a:rPr lang="de-DE" sz="1100" dirty="0">
                <a:sym typeface="Wingdings" panose="05000000000000000000" pitchFamily="2" charset="2"/>
              </a:rPr>
              <a:t> „Protein </a:t>
            </a:r>
            <a:r>
              <a:rPr lang="de-DE" sz="1100" dirty="0" err="1">
                <a:sym typeface="Wingdings" panose="05000000000000000000" pitchFamily="2" charset="2"/>
              </a:rPr>
              <a:t>and</a:t>
            </a:r>
            <a:r>
              <a:rPr lang="de-DE" sz="1100" dirty="0">
                <a:sym typeface="Wingdings" panose="05000000000000000000" pitchFamily="2" charset="2"/>
              </a:rPr>
              <a:t> </a:t>
            </a:r>
            <a:r>
              <a:rPr lang="de-DE" sz="1100" dirty="0" err="1">
                <a:sym typeface="Wingdings" panose="05000000000000000000" pitchFamily="2" charset="2"/>
              </a:rPr>
              <a:t>Cell</a:t>
            </a:r>
            <a:r>
              <a:rPr lang="de-DE" sz="1100" dirty="0">
                <a:sym typeface="Wingdings" panose="05000000000000000000" pitchFamily="2" charset="2"/>
              </a:rPr>
              <a:t>“ </a:t>
            </a:r>
            <a:r>
              <a:rPr lang="en-US" sz="1100" dirty="0">
                <a:sym typeface="Wingdings" panose="05000000000000000000" pitchFamily="2" charset="2"/>
              </a:rPr>
              <a:t>May 2015, Volume 6, Issue 5, pp 363-372)</a:t>
            </a:r>
          </a:p>
          <a:p>
            <a:pPr algn="just"/>
            <a:r>
              <a:rPr lang="de-DE" sz="1600" dirty="0"/>
              <a:t>Manche Experten glauben an die große Zukunft des gezielten „Gene </a:t>
            </a:r>
            <a:r>
              <a:rPr lang="de-DE" sz="1600" dirty="0" err="1"/>
              <a:t>Editing</a:t>
            </a:r>
            <a:r>
              <a:rPr lang="de-DE" sz="1600" dirty="0"/>
              <a:t>“: Eingriff könnte schwere genetische Erkrankungen noch vor der Geburt eines Kindes verhindern.</a:t>
            </a:r>
          </a:p>
          <a:p>
            <a:pPr algn="just"/>
            <a:r>
              <a:rPr lang="de-DE" sz="1600" dirty="0"/>
              <a:t>Wissenschaftler regten ethische Diskussion an. </a:t>
            </a:r>
            <a:r>
              <a:rPr lang="de-DE" sz="1100" dirty="0"/>
              <a:t>(siehe „Natur“, 26. März 15, Volume 519)</a:t>
            </a:r>
          </a:p>
          <a:p>
            <a:pPr algn="just"/>
            <a:endParaRPr lang="de-DE" sz="1100" dirty="0"/>
          </a:p>
          <a:p>
            <a:pPr marL="0" indent="0" algn="ctr">
              <a:buNone/>
            </a:pPr>
            <a:r>
              <a:rPr lang="de-DE" sz="1600" b="1" dirty="0">
                <a:solidFill>
                  <a:srgbClr val="FF0000"/>
                </a:solidFill>
              </a:rPr>
              <a:t>„Wir brauchen eine breit angelegte Diskussion, in welche Richtung wir hier gehen“ (Edward </a:t>
            </a:r>
            <a:r>
              <a:rPr lang="de-DE" sz="1600" b="1" dirty="0" err="1">
                <a:solidFill>
                  <a:srgbClr val="FF0000"/>
                </a:solidFill>
              </a:rPr>
              <a:t>Lanphier</a:t>
            </a:r>
            <a:r>
              <a:rPr lang="de-DE" sz="1600" b="1" dirty="0">
                <a:solidFill>
                  <a:srgbClr val="FF0000"/>
                </a:solidFill>
              </a:rPr>
              <a:t>, CEO </a:t>
            </a:r>
            <a:r>
              <a:rPr lang="de-DE" sz="1600" b="1" dirty="0" err="1">
                <a:solidFill>
                  <a:srgbClr val="FF0000"/>
                </a:solidFill>
              </a:rPr>
              <a:t>Sangamo</a:t>
            </a:r>
            <a:r>
              <a:rPr lang="de-DE" sz="1600" b="1" dirty="0">
                <a:solidFill>
                  <a:srgbClr val="FF0000"/>
                </a:solidFill>
              </a:rPr>
              <a:t> </a:t>
            </a:r>
            <a:r>
              <a:rPr lang="de-DE" sz="1600" b="1" dirty="0" err="1">
                <a:solidFill>
                  <a:srgbClr val="FF0000"/>
                </a:solidFill>
              </a:rPr>
              <a:t>BioScience</a:t>
            </a:r>
            <a:r>
              <a:rPr lang="de-DE" sz="1600" b="1" dirty="0">
                <a:solidFill>
                  <a:srgbClr val="FF0000"/>
                </a:solidFill>
              </a:rPr>
              <a:t>) </a:t>
            </a:r>
          </a:p>
        </p:txBody>
      </p:sp>
    </p:spTree>
    <p:extLst>
      <p:ext uri="{BB962C8B-B14F-4D97-AF65-F5344CB8AC3E}">
        <p14:creationId xmlns:p14="http://schemas.microsoft.com/office/powerpoint/2010/main" val="845471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178526"/>
            <a:ext cx="7839649" cy="644434"/>
          </a:xfrm>
        </p:spPr>
        <p:txBody>
          <a:bodyPr>
            <a:normAutofit/>
          </a:bodyPr>
          <a:lstStyle/>
          <a:p>
            <a:r>
              <a:rPr lang="de-DE" sz="2800" dirty="0"/>
              <a:t>Die Genschere: „CRISPR-Cas9“ – ein Fallbeispiel</a:t>
            </a:r>
          </a:p>
        </p:txBody>
      </p:sp>
      <p:sp>
        <p:nvSpPr>
          <p:cNvPr id="3" name="Inhaltsplatzhalter 2"/>
          <p:cNvSpPr>
            <a:spLocks noGrp="1"/>
          </p:cNvSpPr>
          <p:nvPr>
            <p:ph idx="1"/>
          </p:nvPr>
        </p:nvSpPr>
        <p:spPr>
          <a:xfrm>
            <a:off x="677334" y="822960"/>
            <a:ext cx="8596668" cy="5826033"/>
          </a:xfrm>
        </p:spPr>
        <p:txBody>
          <a:bodyPr>
            <a:normAutofit fontScale="92500" lnSpcReduction="10000"/>
          </a:bodyPr>
          <a:lstStyle/>
          <a:p>
            <a:pPr algn="just"/>
            <a:r>
              <a:rPr lang="de-DE" sz="2000" b="1" dirty="0">
                <a:solidFill>
                  <a:schemeClr val="tx1"/>
                </a:solidFill>
              </a:rPr>
              <a:t>Gibt es einen Tabubruch?</a:t>
            </a:r>
          </a:p>
          <a:p>
            <a:pPr marL="0" indent="0">
              <a:buNone/>
            </a:pPr>
            <a:r>
              <a:rPr lang="de-DE" sz="1600" b="1" dirty="0">
                <a:solidFill>
                  <a:schemeClr val="tx1"/>
                </a:solidFill>
              </a:rPr>
              <a:t> </a:t>
            </a:r>
            <a:r>
              <a:rPr lang="de-DE" sz="1600" b="1" dirty="0">
                <a:solidFill>
                  <a:schemeClr val="tx1"/>
                </a:solidFill>
                <a:sym typeface="Wingdings" panose="05000000000000000000" pitchFamily="2" charset="2"/>
              </a:rPr>
              <a:t> Schon seit dem Zeitpunkt als man bereit war zu sagen, dass „in-vitro-Embryonen“ Forschungsobjekte seien.</a:t>
            </a:r>
          </a:p>
          <a:p>
            <a:pPr marL="0" indent="0">
              <a:buNone/>
            </a:pPr>
            <a:endParaRPr lang="de-DE" sz="1600" b="1" dirty="0">
              <a:solidFill>
                <a:schemeClr val="tx1"/>
              </a:solidFill>
              <a:sym typeface="Wingdings" panose="05000000000000000000" pitchFamily="2" charset="2"/>
            </a:endParaRPr>
          </a:p>
          <a:p>
            <a:r>
              <a:rPr lang="de-DE" sz="2000" b="1" dirty="0">
                <a:solidFill>
                  <a:schemeClr val="tx1"/>
                </a:solidFill>
              </a:rPr>
              <a:t>Immer die Folgen mit einkalkulieren!</a:t>
            </a:r>
          </a:p>
          <a:p>
            <a:pPr algn="just">
              <a:buFont typeface="Wingdings" panose="05000000000000000000" pitchFamily="2" charset="2"/>
              <a:buChar char="à"/>
            </a:pPr>
            <a:r>
              <a:rPr lang="de-DE" sz="1600" b="1" dirty="0">
                <a:solidFill>
                  <a:schemeClr val="tx1"/>
                </a:solidFill>
                <a:sym typeface="Wingdings" panose="05000000000000000000" pitchFamily="2" charset="2"/>
              </a:rPr>
              <a:t>Wissenschaftler denken sehr kausal. Aus A folgt B folgt C…. </a:t>
            </a:r>
          </a:p>
          <a:p>
            <a:pPr algn="just">
              <a:buFont typeface="Wingdings" panose="05000000000000000000" pitchFamily="2" charset="2"/>
              <a:buChar char="à"/>
            </a:pPr>
            <a:r>
              <a:rPr lang="de-DE" sz="1600" b="1" dirty="0">
                <a:solidFill>
                  <a:schemeClr val="tx1"/>
                </a:solidFill>
                <a:sym typeface="Wingdings" panose="05000000000000000000" pitchFamily="2" charset="2"/>
              </a:rPr>
              <a:t>Aber, in der Bioethik muss man vor allem </a:t>
            </a:r>
            <a:r>
              <a:rPr lang="de-DE" sz="1600" b="1" u="sng" dirty="0">
                <a:solidFill>
                  <a:srgbClr val="FF0000"/>
                </a:solidFill>
                <a:sym typeface="Wingdings" panose="05000000000000000000" pitchFamily="2" charset="2"/>
              </a:rPr>
              <a:t>final denken</a:t>
            </a:r>
            <a:r>
              <a:rPr lang="de-DE" sz="1600" b="1" dirty="0">
                <a:solidFill>
                  <a:schemeClr val="tx1"/>
                </a:solidFill>
                <a:sym typeface="Wingdings" panose="05000000000000000000" pitchFamily="2" charset="2"/>
              </a:rPr>
              <a:t>. Was kann die Technik eigentlich anrichten? So ist bekannt, dass Gene und Umwelt hochgradig vernetzt sind. Gibt es also Auswirkungen für die nächste Generation?</a:t>
            </a:r>
          </a:p>
          <a:p>
            <a:pPr algn="just">
              <a:buFont typeface="Wingdings" panose="05000000000000000000" pitchFamily="2" charset="2"/>
              <a:buChar char="à"/>
            </a:pPr>
            <a:r>
              <a:rPr lang="de-DE" sz="1600" b="1" dirty="0">
                <a:solidFill>
                  <a:schemeClr val="tx1"/>
                </a:solidFill>
                <a:sym typeface="Wingdings" panose="05000000000000000000" pitchFamily="2" charset="2"/>
              </a:rPr>
              <a:t>Biologische Systeme sind so komplex, dass wir nicht wirklich abschätzen können</a:t>
            </a:r>
            <a:r>
              <a:rPr lang="de-DE" sz="1600" b="1">
                <a:solidFill>
                  <a:schemeClr val="tx1"/>
                </a:solidFill>
                <a:sym typeface="Wingdings" panose="05000000000000000000" pitchFamily="2" charset="2"/>
              </a:rPr>
              <a:t>, welche </a:t>
            </a:r>
            <a:r>
              <a:rPr lang="de-DE" sz="1600" b="1" dirty="0">
                <a:solidFill>
                  <a:schemeClr val="tx1"/>
                </a:solidFill>
                <a:sym typeface="Wingdings" panose="05000000000000000000" pitchFamily="2" charset="2"/>
              </a:rPr>
              <a:t>Risiken sich in der Zukunft ergeben.</a:t>
            </a:r>
          </a:p>
          <a:p>
            <a:pPr marL="0" indent="0" algn="just">
              <a:buNone/>
            </a:pPr>
            <a:endParaRPr lang="de-DE" sz="1600" b="1" dirty="0">
              <a:solidFill>
                <a:schemeClr val="tx1"/>
              </a:solidFill>
              <a:sym typeface="Wingdings" panose="05000000000000000000" pitchFamily="2" charset="2"/>
            </a:endParaRPr>
          </a:p>
          <a:p>
            <a:pPr algn="just"/>
            <a:r>
              <a:rPr lang="de-DE" sz="2000" b="1" dirty="0">
                <a:solidFill>
                  <a:schemeClr val="tx1"/>
                </a:solidFill>
                <a:sym typeface="Wingdings" panose="05000000000000000000" pitchFamily="2" charset="2"/>
              </a:rPr>
              <a:t>Technik nicht an den Pranger stellen!</a:t>
            </a:r>
          </a:p>
          <a:p>
            <a:pPr algn="just">
              <a:buFont typeface="Wingdings" panose="05000000000000000000" pitchFamily="2" charset="2"/>
              <a:buChar char="à"/>
            </a:pPr>
            <a:r>
              <a:rPr lang="de-DE" sz="1600" b="1" dirty="0">
                <a:solidFill>
                  <a:schemeClr val="tx1"/>
                </a:solidFill>
                <a:sym typeface="Wingdings" panose="05000000000000000000" pitchFamily="2" charset="2"/>
              </a:rPr>
              <a:t>Gott ist der Schöpfer. Auch der menschliche Verstand ist ein Geschenk Gottes.</a:t>
            </a:r>
          </a:p>
          <a:p>
            <a:pPr algn="just">
              <a:buFont typeface="Wingdings" panose="05000000000000000000" pitchFamily="2" charset="2"/>
              <a:buChar char="à"/>
            </a:pPr>
            <a:r>
              <a:rPr lang="de-DE" sz="1600" b="1" dirty="0">
                <a:solidFill>
                  <a:schemeClr val="tx1"/>
                </a:solidFill>
                <a:sym typeface="Wingdings" panose="05000000000000000000" pitchFamily="2" charset="2"/>
              </a:rPr>
              <a:t>Technik kann man nicht aufhalten. </a:t>
            </a:r>
          </a:p>
          <a:p>
            <a:pPr algn="just">
              <a:buFont typeface="Wingdings" panose="05000000000000000000" pitchFamily="2" charset="2"/>
              <a:buChar char="à"/>
            </a:pPr>
            <a:r>
              <a:rPr lang="de-DE" sz="1600" b="1" dirty="0">
                <a:solidFill>
                  <a:schemeClr val="tx1"/>
                </a:solidFill>
                <a:sym typeface="Wingdings" panose="05000000000000000000" pitchFamily="2" charset="2"/>
              </a:rPr>
              <a:t>ABER: Projekt- bzw. Machbarkeitswahn darf nicht überhand nehmen.</a:t>
            </a:r>
          </a:p>
          <a:p>
            <a:pPr algn="just">
              <a:buFont typeface="Wingdings" panose="05000000000000000000" pitchFamily="2" charset="2"/>
              <a:buChar char="à"/>
            </a:pPr>
            <a:endParaRPr lang="de-DE" sz="1600" b="1" dirty="0">
              <a:solidFill>
                <a:schemeClr val="tx1"/>
              </a:solidFill>
              <a:sym typeface="Wingdings" panose="05000000000000000000" pitchFamily="2" charset="2"/>
            </a:endParaRPr>
          </a:p>
          <a:p>
            <a:pPr marL="0" indent="0" algn="ctr">
              <a:buNone/>
            </a:pPr>
            <a:r>
              <a:rPr lang="de-DE" b="1" u="sng" dirty="0">
                <a:solidFill>
                  <a:srgbClr val="FF0000"/>
                </a:solidFill>
                <a:sym typeface="Wingdings" panose="05000000000000000000" pitchFamily="2" charset="2"/>
              </a:rPr>
              <a:t>„Es muss ein Recht auf eine offene Zukunft geben.“ Jürgen Habermas </a:t>
            </a:r>
            <a:endParaRPr lang="de-DE" sz="1600" b="1" u="sng" dirty="0">
              <a:solidFill>
                <a:srgbClr val="FF0000"/>
              </a:solidFill>
              <a:sym typeface="Wingdings" panose="05000000000000000000" pitchFamily="2" charset="2"/>
            </a:endParaRPr>
          </a:p>
        </p:txBody>
      </p:sp>
    </p:spTree>
    <p:extLst>
      <p:ext uri="{BB962C8B-B14F-4D97-AF65-F5344CB8AC3E}">
        <p14:creationId xmlns:p14="http://schemas.microsoft.com/office/powerpoint/2010/main" val="426641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2"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nodeType="click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 calcmode="lin" valueType="num">
                                      <p:cBhvr additive="base">
                                        <p:cTn id="55" dur="500" fill="hold"/>
                                        <p:tgtEl>
                                          <p:spTgt spid="3">
                                            <p:txEl>
                                              <p:pRg st="10" end="10"/>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3">
                                            <p:txEl>
                                              <p:pRg st="10" end="10"/>
                                            </p:txEl>
                                          </p:spTgt>
                                        </p:tgtEl>
                                        <p:attrNameLst>
                                          <p:attrName>ppt_y</p:attrName>
                                        </p:attrNameLst>
                                      </p:cBhvr>
                                      <p:tavLst>
                                        <p:tav tm="0">
                                          <p:val>
                                            <p:strVal val="#ppt_y"/>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2" fill="hold" nodeType="clickEffect">
                                  <p:stCondLst>
                                    <p:cond delay="0"/>
                                  </p:stCondLst>
                                  <p:childTnLst>
                                    <p:set>
                                      <p:cBhvr>
                                        <p:cTn id="60" dur="1" fill="hold">
                                          <p:stCondLst>
                                            <p:cond delay="0"/>
                                          </p:stCondLst>
                                        </p:cTn>
                                        <p:tgtEl>
                                          <p:spTgt spid="3">
                                            <p:txEl>
                                              <p:pRg st="11" end="11"/>
                                            </p:txEl>
                                          </p:spTgt>
                                        </p:tgtEl>
                                        <p:attrNameLst>
                                          <p:attrName>style.visibility</p:attrName>
                                        </p:attrNameLst>
                                      </p:cBhvr>
                                      <p:to>
                                        <p:strVal val="visible"/>
                                      </p:to>
                                    </p:set>
                                    <p:anim calcmode="lin" valueType="num">
                                      <p:cBhvr additive="base">
                                        <p:cTn id="61" dur="500" fill="hold"/>
                                        <p:tgtEl>
                                          <p:spTgt spid="3">
                                            <p:txEl>
                                              <p:pRg st="11" end="11"/>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11" end="11"/>
                                            </p:txEl>
                                          </p:spTgt>
                                        </p:tgtEl>
                                        <p:attrNameLst>
                                          <p:attrName>ppt_y</p:attrName>
                                        </p:attrNameLst>
                                      </p:cBhvr>
                                      <p:tavLst>
                                        <p:tav tm="0">
                                          <p:val>
                                            <p:strVal val="#ppt_y"/>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2" fill="hold"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 calcmode="lin" valueType="num">
                                      <p:cBhvr additive="base">
                                        <p:cTn id="67" dur="500" fill="hold"/>
                                        <p:tgtEl>
                                          <p:spTgt spid="3">
                                            <p:txEl>
                                              <p:pRg st="13" end="13"/>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13" end="1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77334" y="152400"/>
            <a:ext cx="8309912" cy="748937"/>
          </a:xfrm>
        </p:spPr>
        <p:txBody>
          <a:bodyPr>
            <a:normAutofit/>
          </a:bodyPr>
          <a:lstStyle/>
          <a:p>
            <a:r>
              <a:rPr lang="de-DE" dirty="0"/>
              <a:t>Gewissen - letzte Entscheidungskraft?</a:t>
            </a:r>
          </a:p>
        </p:txBody>
      </p:sp>
      <p:sp>
        <p:nvSpPr>
          <p:cNvPr id="3" name="Inhaltsplatzhalter 2"/>
          <p:cNvSpPr>
            <a:spLocks noGrp="1"/>
          </p:cNvSpPr>
          <p:nvPr>
            <p:ph idx="1"/>
          </p:nvPr>
        </p:nvSpPr>
        <p:spPr>
          <a:xfrm>
            <a:off x="677334" y="901337"/>
            <a:ext cx="8596668" cy="5140025"/>
          </a:xfrm>
        </p:spPr>
        <p:txBody>
          <a:bodyPr>
            <a:normAutofit lnSpcReduction="10000"/>
          </a:bodyPr>
          <a:lstStyle/>
          <a:p>
            <a:pPr algn="just"/>
            <a:r>
              <a:rPr lang="de-DE" dirty="0"/>
              <a:t>Das Gewissen wird im Allgemeinen als eine besondere Instanz im menschlichen Bewusstsein angesehen, die bestimmt, wie man urteilen soll.</a:t>
            </a:r>
          </a:p>
          <a:p>
            <a:pPr algn="just"/>
            <a:r>
              <a:rPr lang="de-DE" dirty="0"/>
              <a:t>Ohne eine ethische Orientierung bleibt das Gewissen „leer“; „ohne Verantwortung ist das Gewissen blind“. </a:t>
            </a:r>
            <a:r>
              <a:rPr lang="de-DE" sz="1100" dirty="0" err="1"/>
              <a:t>Honnefelder</a:t>
            </a:r>
            <a:r>
              <a:rPr lang="de-DE" sz="1100" dirty="0"/>
              <a:t>: Was soll ich tun, wer will ich sein? 2007, S. 56.</a:t>
            </a:r>
          </a:p>
          <a:p>
            <a:pPr algn="just"/>
            <a:r>
              <a:rPr lang="de-DE" dirty="0"/>
              <a:t>Nach </a:t>
            </a:r>
            <a:r>
              <a:rPr lang="de-DE" u="sng" dirty="0"/>
              <a:t>Immanuel Kant</a:t>
            </a:r>
            <a:r>
              <a:rPr lang="de-DE" dirty="0"/>
              <a:t> enthält die praktische Vernunft ein a priori, ein jeder Moral vorhergehendes Grundprinzip. Dieses a priori bestimmt den kategorischen Imperativ. Der gilt absolut und überall und ist von jedem anwendbar.</a:t>
            </a:r>
          </a:p>
          <a:p>
            <a:pPr algn="just"/>
            <a:r>
              <a:rPr lang="de-DE" u="sng" dirty="0"/>
              <a:t>Thomas von Aquin</a:t>
            </a:r>
            <a:r>
              <a:rPr lang="de-DE" dirty="0"/>
              <a:t>: Gewissen als Vollzug eines Urteils über den moralischen Wert einer Handlung. Zwei Aspekte: eine Gewissensanlage und den konkreten Gewissensakt, in dem von außen herangeführte Normen und Erfahrungen auf Grund der Gewissenanlage zu einem Urteil verschmelzen. </a:t>
            </a:r>
            <a:r>
              <a:rPr lang="de-DE" u="sng" dirty="0">
                <a:solidFill>
                  <a:srgbClr val="FF0000"/>
                </a:solidFill>
              </a:rPr>
              <a:t>Das Urteil des Gewissens ist die letzte Instanz, nach der sich der Mensch zu richten hat</a:t>
            </a:r>
            <a:r>
              <a:rPr lang="de-DE" dirty="0"/>
              <a:t>, auch wenn er damit der offiziellen Kirche widerspricht.</a:t>
            </a:r>
          </a:p>
          <a:p>
            <a:pPr algn="just"/>
            <a:r>
              <a:rPr lang="de-DE" u="sng" dirty="0"/>
              <a:t>Martin Luther</a:t>
            </a:r>
            <a:r>
              <a:rPr lang="de-DE" dirty="0"/>
              <a:t>: Gewissen ist </a:t>
            </a:r>
            <a:r>
              <a:rPr lang="de-DE" dirty="0">
                <a:solidFill>
                  <a:srgbClr val="FF0000"/>
                </a:solidFill>
              </a:rPr>
              <a:t>nicht göttlichen Ursprungs</a:t>
            </a:r>
            <a:r>
              <a:rPr lang="de-DE" dirty="0"/>
              <a:t>, sondern nichts anderes als das </a:t>
            </a:r>
            <a:r>
              <a:rPr lang="de-DE" dirty="0">
                <a:solidFill>
                  <a:srgbClr val="FF0000"/>
                </a:solidFill>
              </a:rPr>
              <a:t>innerpsychische Mitwissen des Menschen mit seinem Tun </a:t>
            </a:r>
            <a:r>
              <a:rPr lang="de-DE" dirty="0"/>
              <a:t>und die </a:t>
            </a:r>
            <a:r>
              <a:rPr lang="de-DE" dirty="0">
                <a:solidFill>
                  <a:srgbClr val="FF0000"/>
                </a:solidFill>
              </a:rPr>
              <a:t>von äußeren, vorgegebenen Werten geprägte Beurteilungsinstanz</a:t>
            </a:r>
            <a:r>
              <a:rPr lang="de-DE" dirty="0"/>
              <a:t> im Menschen selbst.</a:t>
            </a:r>
          </a:p>
        </p:txBody>
      </p:sp>
    </p:spTree>
    <p:extLst>
      <p:ext uri="{BB962C8B-B14F-4D97-AF65-F5344CB8AC3E}">
        <p14:creationId xmlns:p14="http://schemas.microsoft.com/office/powerpoint/2010/main" val="2801159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1264</Words>
  <Application>Microsoft Office PowerPoint</Application>
  <PresentationFormat>Breitbild</PresentationFormat>
  <Paragraphs>106</Paragraphs>
  <Slides>10</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10</vt:i4>
      </vt:variant>
    </vt:vector>
  </HeadingPairs>
  <TitlesOfParts>
    <vt:vector size="16" baseType="lpstr">
      <vt:lpstr>Aharoni</vt:lpstr>
      <vt:lpstr>Arial</vt:lpstr>
      <vt:lpstr>Trebuchet MS</vt:lpstr>
      <vt:lpstr>Wingdings</vt:lpstr>
      <vt:lpstr>Wingdings 3</vt:lpstr>
      <vt:lpstr>Facette</vt:lpstr>
      <vt:lpstr>Der Verstand ist ein Geschenk Gottes!</vt:lpstr>
      <vt:lpstr>Ethisches Grundsätze - Einblicke</vt:lpstr>
      <vt:lpstr>Ethisches Grundsätze - Einblicke</vt:lpstr>
      <vt:lpstr>Ethisches Grundsätze - Einblicke</vt:lpstr>
      <vt:lpstr>Ethisches Grundsätze - Einblicke</vt:lpstr>
      <vt:lpstr>Bioethische Urteile  ein Schema von Prof. Dr. Peter Dabrock</vt:lpstr>
      <vt:lpstr>Die Genschere: „CRISPR-Cas9“ – ein Fallbeispiel</vt:lpstr>
      <vt:lpstr>Die Genschere: „CRISPR-Cas9“ – ein Fallbeispiel</vt:lpstr>
      <vt:lpstr>Gewissen - letzte Entscheidungskraft?</vt:lpstr>
      <vt:lpstr>Gewissen - letzte Entscheidungskraft?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Der Verstand ist ein Geschenk Gottes!</dc:title>
  <dc:creator>Thomas Bauer</dc:creator>
  <cp:lastModifiedBy>Thomas Bauer</cp:lastModifiedBy>
  <cp:revision>52</cp:revision>
  <dcterms:created xsi:type="dcterms:W3CDTF">2015-10-22T18:55:11Z</dcterms:created>
  <dcterms:modified xsi:type="dcterms:W3CDTF">2017-10-20T07:04:09Z</dcterms:modified>
</cp:coreProperties>
</file>